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78" r:id="rId3"/>
    <p:sldId id="318" r:id="rId4"/>
    <p:sldId id="307" r:id="rId5"/>
    <p:sldId id="310" r:id="rId6"/>
    <p:sldId id="311" r:id="rId7"/>
    <p:sldId id="305" r:id="rId8"/>
    <p:sldId id="302" r:id="rId9"/>
    <p:sldId id="308" r:id="rId10"/>
    <p:sldId id="268" r:id="rId11"/>
    <p:sldId id="313" r:id="rId12"/>
    <p:sldId id="317" r:id="rId13"/>
    <p:sldId id="296" r:id="rId14"/>
    <p:sldId id="312" r:id="rId15"/>
    <p:sldId id="300" r:id="rId16"/>
    <p:sldId id="304" r:id="rId17"/>
    <p:sldId id="297" r:id="rId18"/>
    <p:sldId id="298" r:id="rId19"/>
    <p:sldId id="292" r:id="rId20"/>
    <p:sldId id="301" r:id="rId21"/>
    <p:sldId id="314" r:id="rId22"/>
    <p:sldId id="315" r:id="rId23"/>
    <p:sldId id="281" r:id="rId24"/>
    <p:sldId id="280" r:id="rId25"/>
    <p:sldId id="279" r:id="rId26"/>
    <p:sldId id="306" r:id="rId27"/>
    <p:sldId id="321" r:id="rId28"/>
    <p:sldId id="258" r:id="rId29"/>
    <p:sldId id="259" r:id="rId30"/>
    <p:sldId id="261" r:id="rId31"/>
    <p:sldId id="260" r:id="rId32"/>
    <p:sldId id="264" r:id="rId33"/>
    <p:sldId id="263" r:id="rId34"/>
    <p:sldId id="265" r:id="rId35"/>
    <p:sldId id="32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8FF09"/>
    <a:srgbClr val="FFFF00"/>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99" autoAdjust="0"/>
    <p:restoredTop sz="90504" autoAdjust="0"/>
  </p:normalViewPr>
  <p:slideViewPr>
    <p:cSldViewPr snapToGrid="0">
      <p:cViewPr>
        <p:scale>
          <a:sx n="75" d="100"/>
          <a:sy n="75" d="100"/>
        </p:scale>
        <p:origin x="110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F73049-9F14-4ABA-A1DC-6C16F3660473}" type="datetimeFigureOut">
              <a:rPr lang="en-US" smtClean="0"/>
              <a:t>12/3/2024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87A862-91DA-4B07-8A8C-CCA52575F329}" type="slidenum">
              <a:rPr lang="en-US" smtClean="0"/>
              <a:t>‹#›</a:t>
            </a:fld>
            <a:endParaRPr lang="en-US"/>
          </a:p>
        </p:txBody>
      </p:sp>
    </p:spTree>
    <p:extLst>
      <p:ext uri="{BB962C8B-B14F-4D97-AF65-F5344CB8AC3E}">
        <p14:creationId xmlns:p14="http://schemas.microsoft.com/office/powerpoint/2010/main" val="14130033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https://en.wikipedia.org/wiki/Polypropylene</a:t>
            </a:r>
          </a:p>
        </p:txBody>
      </p:sp>
      <p:sp>
        <p:nvSpPr>
          <p:cNvPr id="4" name="Slide Number Placeholder 3"/>
          <p:cNvSpPr>
            <a:spLocks noGrp="1"/>
          </p:cNvSpPr>
          <p:nvPr>
            <p:ph type="sldNum" sz="quarter" idx="5"/>
          </p:nvPr>
        </p:nvSpPr>
        <p:spPr/>
        <p:txBody>
          <a:bodyPr/>
          <a:lstStyle/>
          <a:p>
            <a:fld id="{CB87A862-91DA-4B07-8A8C-CCA52575F329}" type="slidenum">
              <a:rPr lang="en-US" smtClean="0"/>
              <a:t>31</a:t>
            </a:fld>
            <a:endParaRPr lang="en-US"/>
          </a:p>
        </p:txBody>
      </p:sp>
    </p:spTree>
    <p:extLst>
      <p:ext uri="{BB962C8B-B14F-4D97-AF65-F5344CB8AC3E}">
        <p14:creationId xmlns:p14="http://schemas.microsoft.com/office/powerpoint/2010/main" val="1582343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27E23-E6A4-4BF8-8228-8C6862019B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7E353F0-369C-4700-9CA8-6893D5B1C9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CFBE47-FF8F-403E-93C4-18AE58A68201}"/>
              </a:ext>
            </a:extLst>
          </p:cNvPr>
          <p:cNvSpPr>
            <a:spLocks noGrp="1"/>
          </p:cNvSpPr>
          <p:nvPr>
            <p:ph type="dt" sz="half" idx="10"/>
          </p:nvPr>
        </p:nvSpPr>
        <p:spPr/>
        <p:txBody>
          <a:bodyPr/>
          <a:lstStyle/>
          <a:p>
            <a:fld id="{E5AEA5E0-B7F0-4B55-9FF1-BECBBA4C2230}" type="datetimeFigureOut">
              <a:rPr lang="en-US" smtClean="0"/>
              <a:t>12/3/2024</a:t>
            </a:fld>
            <a:endParaRPr lang="en-US"/>
          </a:p>
        </p:txBody>
      </p:sp>
      <p:sp>
        <p:nvSpPr>
          <p:cNvPr id="5" name="Footer Placeholder 4">
            <a:extLst>
              <a:ext uri="{FF2B5EF4-FFF2-40B4-BE49-F238E27FC236}">
                <a16:creationId xmlns:a16="http://schemas.microsoft.com/office/drawing/2014/main" id="{1CC48AC2-5A32-48DC-B240-5313CA11BC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FBF728-FFBE-4A73-8C17-450F3C6D6057}"/>
              </a:ext>
            </a:extLst>
          </p:cNvPr>
          <p:cNvSpPr>
            <a:spLocks noGrp="1"/>
          </p:cNvSpPr>
          <p:nvPr>
            <p:ph type="sldNum" sz="quarter" idx="12"/>
          </p:nvPr>
        </p:nvSpPr>
        <p:spPr/>
        <p:txBody>
          <a:bodyPr/>
          <a:lstStyle/>
          <a:p>
            <a:fld id="{F1529176-3F71-4C4F-AAEF-CC6759E430C5}" type="slidenum">
              <a:rPr lang="en-US" smtClean="0"/>
              <a:t>‹#›</a:t>
            </a:fld>
            <a:endParaRPr lang="en-US"/>
          </a:p>
        </p:txBody>
      </p:sp>
    </p:spTree>
    <p:extLst>
      <p:ext uri="{BB962C8B-B14F-4D97-AF65-F5344CB8AC3E}">
        <p14:creationId xmlns:p14="http://schemas.microsoft.com/office/powerpoint/2010/main" val="2296206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F7DC6-F249-48B7-A1F3-610D2547E57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92540D-7A26-40B8-9E4C-E3D6792D39D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47ED4C-E2C4-4A5F-809C-5768BD5AA8D9}"/>
              </a:ext>
            </a:extLst>
          </p:cNvPr>
          <p:cNvSpPr>
            <a:spLocks noGrp="1"/>
          </p:cNvSpPr>
          <p:nvPr>
            <p:ph type="dt" sz="half" idx="10"/>
          </p:nvPr>
        </p:nvSpPr>
        <p:spPr/>
        <p:txBody>
          <a:bodyPr/>
          <a:lstStyle/>
          <a:p>
            <a:fld id="{E5AEA5E0-B7F0-4B55-9FF1-BECBBA4C2230}" type="datetimeFigureOut">
              <a:rPr lang="en-US" smtClean="0"/>
              <a:t>12/3/2024</a:t>
            </a:fld>
            <a:endParaRPr lang="en-US"/>
          </a:p>
        </p:txBody>
      </p:sp>
      <p:sp>
        <p:nvSpPr>
          <p:cNvPr id="5" name="Footer Placeholder 4">
            <a:extLst>
              <a:ext uri="{FF2B5EF4-FFF2-40B4-BE49-F238E27FC236}">
                <a16:creationId xmlns:a16="http://schemas.microsoft.com/office/drawing/2014/main" id="{CA5BE3E8-B1B9-4034-94E9-8FBFE49D14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34FE72-5809-4922-A36B-80D877FAD525}"/>
              </a:ext>
            </a:extLst>
          </p:cNvPr>
          <p:cNvSpPr>
            <a:spLocks noGrp="1"/>
          </p:cNvSpPr>
          <p:nvPr>
            <p:ph type="sldNum" sz="quarter" idx="12"/>
          </p:nvPr>
        </p:nvSpPr>
        <p:spPr/>
        <p:txBody>
          <a:bodyPr/>
          <a:lstStyle/>
          <a:p>
            <a:fld id="{F1529176-3F71-4C4F-AAEF-CC6759E430C5}" type="slidenum">
              <a:rPr lang="en-US" smtClean="0"/>
              <a:t>‹#›</a:t>
            </a:fld>
            <a:endParaRPr lang="en-US"/>
          </a:p>
        </p:txBody>
      </p:sp>
    </p:spTree>
    <p:extLst>
      <p:ext uri="{BB962C8B-B14F-4D97-AF65-F5344CB8AC3E}">
        <p14:creationId xmlns:p14="http://schemas.microsoft.com/office/powerpoint/2010/main" val="7552705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46A4BC-257A-4AFF-8A39-6420E5AB6F9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467477B-3D0C-4253-8436-5246760DA8C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D3FFC2-AE9C-4217-A8EA-7237EBEFB206}"/>
              </a:ext>
            </a:extLst>
          </p:cNvPr>
          <p:cNvSpPr>
            <a:spLocks noGrp="1"/>
          </p:cNvSpPr>
          <p:nvPr>
            <p:ph type="dt" sz="half" idx="10"/>
          </p:nvPr>
        </p:nvSpPr>
        <p:spPr/>
        <p:txBody>
          <a:bodyPr/>
          <a:lstStyle/>
          <a:p>
            <a:fld id="{E5AEA5E0-B7F0-4B55-9FF1-BECBBA4C2230}" type="datetimeFigureOut">
              <a:rPr lang="en-US" smtClean="0"/>
              <a:t>12/3/2024</a:t>
            </a:fld>
            <a:endParaRPr lang="en-US"/>
          </a:p>
        </p:txBody>
      </p:sp>
      <p:sp>
        <p:nvSpPr>
          <p:cNvPr id="5" name="Footer Placeholder 4">
            <a:extLst>
              <a:ext uri="{FF2B5EF4-FFF2-40B4-BE49-F238E27FC236}">
                <a16:creationId xmlns:a16="http://schemas.microsoft.com/office/drawing/2014/main" id="{15A52351-0C0D-4491-AEAE-CB0AAE1B25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1CF2FC-F5E1-48BD-AACC-FCEB51068055}"/>
              </a:ext>
            </a:extLst>
          </p:cNvPr>
          <p:cNvSpPr>
            <a:spLocks noGrp="1"/>
          </p:cNvSpPr>
          <p:nvPr>
            <p:ph type="sldNum" sz="quarter" idx="12"/>
          </p:nvPr>
        </p:nvSpPr>
        <p:spPr/>
        <p:txBody>
          <a:bodyPr/>
          <a:lstStyle/>
          <a:p>
            <a:fld id="{F1529176-3F71-4C4F-AAEF-CC6759E430C5}" type="slidenum">
              <a:rPr lang="en-US" smtClean="0"/>
              <a:t>‹#›</a:t>
            </a:fld>
            <a:endParaRPr lang="en-US"/>
          </a:p>
        </p:txBody>
      </p:sp>
    </p:spTree>
    <p:extLst>
      <p:ext uri="{BB962C8B-B14F-4D97-AF65-F5344CB8AC3E}">
        <p14:creationId xmlns:p14="http://schemas.microsoft.com/office/powerpoint/2010/main" val="1712169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90993-3593-43DC-B10F-1F5BC34851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E79CD8-C26D-4FA2-AC5F-77CBDBD7F43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408B9C-C6A6-4E40-9D54-1B421A5EE620}"/>
              </a:ext>
            </a:extLst>
          </p:cNvPr>
          <p:cNvSpPr>
            <a:spLocks noGrp="1"/>
          </p:cNvSpPr>
          <p:nvPr>
            <p:ph type="dt" sz="half" idx="10"/>
          </p:nvPr>
        </p:nvSpPr>
        <p:spPr/>
        <p:txBody>
          <a:bodyPr/>
          <a:lstStyle/>
          <a:p>
            <a:fld id="{E5AEA5E0-B7F0-4B55-9FF1-BECBBA4C2230}" type="datetimeFigureOut">
              <a:rPr lang="en-US" smtClean="0"/>
              <a:t>12/3/2024</a:t>
            </a:fld>
            <a:endParaRPr lang="en-US"/>
          </a:p>
        </p:txBody>
      </p:sp>
      <p:sp>
        <p:nvSpPr>
          <p:cNvPr id="5" name="Footer Placeholder 4">
            <a:extLst>
              <a:ext uri="{FF2B5EF4-FFF2-40B4-BE49-F238E27FC236}">
                <a16:creationId xmlns:a16="http://schemas.microsoft.com/office/drawing/2014/main" id="{0518F081-0853-486A-8ABC-E09ED33A03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FA1F7A-79F0-47BF-B309-750E3637EC80}"/>
              </a:ext>
            </a:extLst>
          </p:cNvPr>
          <p:cNvSpPr>
            <a:spLocks noGrp="1"/>
          </p:cNvSpPr>
          <p:nvPr>
            <p:ph type="sldNum" sz="quarter" idx="12"/>
          </p:nvPr>
        </p:nvSpPr>
        <p:spPr/>
        <p:txBody>
          <a:bodyPr/>
          <a:lstStyle/>
          <a:p>
            <a:fld id="{F1529176-3F71-4C4F-AAEF-CC6759E430C5}" type="slidenum">
              <a:rPr lang="en-US" smtClean="0"/>
              <a:t>‹#›</a:t>
            </a:fld>
            <a:endParaRPr lang="en-US"/>
          </a:p>
        </p:txBody>
      </p:sp>
    </p:spTree>
    <p:extLst>
      <p:ext uri="{BB962C8B-B14F-4D97-AF65-F5344CB8AC3E}">
        <p14:creationId xmlns:p14="http://schemas.microsoft.com/office/powerpoint/2010/main" val="1787875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76F48-7F17-4AEC-9FA5-B1BAB7D5098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2A184A-4FF2-4910-B2DC-81A18CC973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2375CFA-F5A5-421E-9923-20D8CEC8C79F}"/>
              </a:ext>
            </a:extLst>
          </p:cNvPr>
          <p:cNvSpPr>
            <a:spLocks noGrp="1"/>
          </p:cNvSpPr>
          <p:nvPr>
            <p:ph type="dt" sz="half" idx="10"/>
          </p:nvPr>
        </p:nvSpPr>
        <p:spPr/>
        <p:txBody>
          <a:bodyPr/>
          <a:lstStyle/>
          <a:p>
            <a:fld id="{E5AEA5E0-B7F0-4B55-9FF1-BECBBA4C2230}" type="datetimeFigureOut">
              <a:rPr lang="en-US" smtClean="0"/>
              <a:t>12/3/2024</a:t>
            </a:fld>
            <a:endParaRPr lang="en-US"/>
          </a:p>
        </p:txBody>
      </p:sp>
      <p:sp>
        <p:nvSpPr>
          <p:cNvPr id="5" name="Footer Placeholder 4">
            <a:extLst>
              <a:ext uri="{FF2B5EF4-FFF2-40B4-BE49-F238E27FC236}">
                <a16:creationId xmlns:a16="http://schemas.microsoft.com/office/drawing/2014/main" id="{9113839A-3D74-4DAE-9629-3F5ED09CD1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40C1C9-637C-47A0-B506-17EEDCE15F0B}"/>
              </a:ext>
            </a:extLst>
          </p:cNvPr>
          <p:cNvSpPr>
            <a:spLocks noGrp="1"/>
          </p:cNvSpPr>
          <p:nvPr>
            <p:ph type="sldNum" sz="quarter" idx="12"/>
          </p:nvPr>
        </p:nvSpPr>
        <p:spPr/>
        <p:txBody>
          <a:bodyPr/>
          <a:lstStyle/>
          <a:p>
            <a:fld id="{F1529176-3F71-4C4F-AAEF-CC6759E430C5}" type="slidenum">
              <a:rPr lang="en-US" smtClean="0"/>
              <a:t>‹#›</a:t>
            </a:fld>
            <a:endParaRPr lang="en-US"/>
          </a:p>
        </p:txBody>
      </p:sp>
    </p:spTree>
    <p:extLst>
      <p:ext uri="{BB962C8B-B14F-4D97-AF65-F5344CB8AC3E}">
        <p14:creationId xmlns:p14="http://schemas.microsoft.com/office/powerpoint/2010/main" val="4022228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EE8A4-BC8F-41A6-82B7-A077224712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AB1398-3A48-4F0C-A369-97F3A81495C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3B43E4-A2DF-4235-A396-4AE7A958D55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BCE9BA9-B145-4970-A043-2FAB3A62D797}"/>
              </a:ext>
            </a:extLst>
          </p:cNvPr>
          <p:cNvSpPr>
            <a:spLocks noGrp="1"/>
          </p:cNvSpPr>
          <p:nvPr>
            <p:ph type="dt" sz="half" idx="10"/>
          </p:nvPr>
        </p:nvSpPr>
        <p:spPr/>
        <p:txBody>
          <a:bodyPr/>
          <a:lstStyle/>
          <a:p>
            <a:fld id="{E5AEA5E0-B7F0-4B55-9FF1-BECBBA4C2230}" type="datetimeFigureOut">
              <a:rPr lang="en-US" smtClean="0"/>
              <a:t>12/3/2024</a:t>
            </a:fld>
            <a:endParaRPr lang="en-US"/>
          </a:p>
        </p:txBody>
      </p:sp>
      <p:sp>
        <p:nvSpPr>
          <p:cNvPr id="6" name="Footer Placeholder 5">
            <a:extLst>
              <a:ext uri="{FF2B5EF4-FFF2-40B4-BE49-F238E27FC236}">
                <a16:creationId xmlns:a16="http://schemas.microsoft.com/office/drawing/2014/main" id="{EE3FE1DA-16BA-4C80-827D-28A18D9D1A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81F259F-AD57-4B44-A35A-0DEE0B9D7391}"/>
              </a:ext>
            </a:extLst>
          </p:cNvPr>
          <p:cNvSpPr>
            <a:spLocks noGrp="1"/>
          </p:cNvSpPr>
          <p:nvPr>
            <p:ph type="sldNum" sz="quarter" idx="12"/>
          </p:nvPr>
        </p:nvSpPr>
        <p:spPr/>
        <p:txBody>
          <a:bodyPr/>
          <a:lstStyle/>
          <a:p>
            <a:fld id="{F1529176-3F71-4C4F-AAEF-CC6759E430C5}" type="slidenum">
              <a:rPr lang="en-US" smtClean="0"/>
              <a:t>‹#›</a:t>
            </a:fld>
            <a:endParaRPr lang="en-US"/>
          </a:p>
        </p:txBody>
      </p:sp>
    </p:spTree>
    <p:extLst>
      <p:ext uri="{BB962C8B-B14F-4D97-AF65-F5344CB8AC3E}">
        <p14:creationId xmlns:p14="http://schemas.microsoft.com/office/powerpoint/2010/main" val="2963445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949C1-7AD5-450C-9789-8C2CCCE944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28EE1DC-0776-4FC5-B2F4-B1C3039BF2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D6D5D52-BE09-4170-B4CA-1F0A1104812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2BFE69-9E65-4ACC-8001-FB372D79EF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F0CAF1C-ED72-47CD-A17F-14703AF3D9E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337BD85-3E4A-4709-9CCD-95859079F2C7}"/>
              </a:ext>
            </a:extLst>
          </p:cNvPr>
          <p:cNvSpPr>
            <a:spLocks noGrp="1"/>
          </p:cNvSpPr>
          <p:nvPr>
            <p:ph type="dt" sz="half" idx="10"/>
          </p:nvPr>
        </p:nvSpPr>
        <p:spPr/>
        <p:txBody>
          <a:bodyPr/>
          <a:lstStyle/>
          <a:p>
            <a:fld id="{E5AEA5E0-B7F0-4B55-9FF1-BECBBA4C2230}" type="datetimeFigureOut">
              <a:rPr lang="en-US" smtClean="0"/>
              <a:t>12/3/2024</a:t>
            </a:fld>
            <a:endParaRPr lang="en-US"/>
          </a:p>
        </p:txBody>
      </p:sp>
      <p:sp>
        <p:nvSpPr>
          <p:cNvPr id="8" name="Footer Placeholder 7">
            <a:extLst>
              <a:ext uri="{FF2B5EF4-FFF2-40B4-BE49-F238E27FC236}">
                <a16:creationId xmlns:a16="http://schemas.microsoft.com/office/drawing/2014/main" id="{E07FBCF8-3ED1-4692-AF03-0D4234418C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184228-3F32-4F5E-AFC0-F694391BADFE}"/>
              </a:ext>
            </a:extLst>
          </p:cNvPr>
          <p:cNvSpPr>
            <a:spLocks noGrp="1"/>
          </p:cNvSpPr>
          <p:nvPr>
            <p:ph type="sldNum" sz="quarter" idx="12"/>
          </p:nvPr>
        </p:nvSpPr>
        <p:spPr/>
        <p:txBody>
          <a:bodyPr/>
          <a:lstStyle/>
          <a:p>
            <a:fld id="{F1529176-3F71-4C4F-AAEF-CC6759E430C5}" type="slidenum">
              <a:rPr lang="en-US" smtClean="0"/>
              <a:t>‹#›</a:t>
            </a:fld>
            <a:endParaRPr lang="en-US"/>
          </a:p>
        </p:txBody>
      </p:sp>
    </p:spTree>
    <p:extLst>
      <p:ext uri="{BB962C8B-B14F-4D97-AF65-F5344CB8AC3E}">
        <p14:creationId xmlns:p14="http://schemas.microsoft.com/office/powerpoint/2010/main" val="2531199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1B41D-E8BD-484A-9C2A-D0D3A583081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3FF62E-D58D-49D4-BF0E-6E3424A441A1}"/>
              </a:ext>
            </a:extLst>
          </p:cNvPr>
          <p:cNvSpPr>
            <a:spLocks noGrp="1"/>
          </p:cNvSpPr>
          <p:nvPr>
            <p:ph type="dt" sz="half" idx="10"/>
          </p:nvPr>
        </p:nvSpPr>
        <p:spPr/>
        <p:txBody>
          <a:bodyPr/>
          <a:lstStyle/>
          <a:p>
            <a:fld id="{E5AEA5E0-B7F0-4B55-9FF1-BECBBA4C2230}" type="datetimeFigureOut">
              <a:rPr lang="en-US" smtClean="0"/>
              <a:t>12/3/2024</a:t>
            </a:fld>
            <a:endParaRPr lang="en-US"/>
          </a:p>
        </p:txBody>
      </p:sp>
      <p:sp>
        <p:nvSpPr>
          <p:cNvPr id="4" name="Footer Placeholder 3">
            <a:extLst>
              <a:ext uri="{FF2B5EF4-FFF2-40B4-BE49-F238E27FC236}">
                <a16:creationId xmlns:a16="http://schemas.microsoft.com/office/drawing/2014/main" id="{673D0CB5-B674-43FB-A69D-2D4E5950934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EADCD1-E38C-4BE0-B441-36E92B20A98C}"/>
              </a:ext>
            </a:extLst>
          </p:cNvPr>
          <p:cNvSpPr>
            <a:spLocks noGrp="1"/>
          </p:cNvSpPr>
          <p:nvPr>
            <p:ph type="sldNum" sz="quarter" idx="12"/>
          </p:nvPr>
        </p:nvSpPr>
        <p:spPr/>
        <p:txBody>
          <a:bodyPr/>
          <a:lstStyle/>
          <a:p>
            <a:fld id="{F1529176-3F71-4C4F-AAEF-CC6759E430C5}" type="slidenum">
              <a:rPr lang="en-US" smtClean="0"/>
              <a:t>‹#›</a:t>
            </a:fld>
            <a:endParaRPr lang="en-US"/>
          </a:p>
        </p:txBody>
      </p:sp>
    </p:spTree>
    <p:extLst>
      <p:ext uri="{BB962C8B-B14F-4D97-AF65-F5344CB8AC3E}">
        <p14:creationId xmlns:p14="http://schemas.microsoft.com/office/powerpoint/2010/main" val="12867633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D6A86E-E4FF-436F-97F6-225BCAA921D7}"/>
              </a:ext>
            </a:extLst>
          </p:cNvPr>
          <p:cNvSpPr>
            <a:spLocks noGrp="1"/>
          </p:cNvSpPr>
          <p:nvPr>
            <p:ph type="dt" sz="half" idx="10"/>
          </p:nvPr>
        </p:nvSpPr>
        <p:spPr/>
        <p:txBody>
          <a:bodyPr/>
          <a:lstStyle/>
          <a:p>
            <a:fld id="{E5AEA5E0-B7F0-4B55-9FF1-BECBBA4C2230}" type="datetimeFigureOut">
              <a:rPr lang="en-US" smtClean="0"/>
              <a:t>12/3/2024</a:t>
            </a:fld>
            <a:endParaRPr lang="en-US"/>
          </a:p>
        </p:txBody>
      </p:sp>
      <p:sp>
        <p:nvSpPr>
          <p:cNvPr id="3" name="Footer Placeholder 2">
            <a:extLst>
              <a:ext uri="{FF2B5EF4-FFF2-40B4-BE49-F238E27FC236}">
                <a16:creationId xmlns:a16="http://schemas.microsoft.com/office/drawing/2014/main" id="{D2C4253C-BB31-46A2-887F-8FFD863B61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CD32EC-D4D8-4CD7-BE1B-DBE9D485218C}"/>
              </a:ext>
            </a:extLst>
          </p:cNvPr>
          <p:cNvSpPr>
            <a:spLocks noGrp="1"/>
          </p:cNvSpPr>
          <p:nvPr>
            <p:ph type="sldNum" sz="quarter" idx="12"/>
          </p:nvPr>
        </p:nvSpPr>
        <p:spPr/>
        <p:txBody>
          <a:bodyPr/>
          <a:lstStyle/>
          <a:p>
            <a:fld id="{F1529176-3F71-4C4F-AAEF-CC6759E430C5}" type="slidenum">
              <a:rPr lang="en-US" smtClean="0"/>
              <a:t>‹#›</a:t>
            </a:fld>
            <a:endParaRPr lang="en-US"/>
          </a:p>
        </p:txBody>
      </p:sp>
    </p:spTree>
    <p:extLst>
      <p:ext uri="{BB962C8B-B14F-4D97-AF65-F5344CB8AC3E}">
        <p14:creationId xmlns:p14="http://schemas.microsoft.com/office/powerpoint/2010/main" val="3599892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DDEA7-FD13-4FBE-BB9B-EA0A6FF80B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4E5B47-1A71-4FDB-BFD6-6612157BF0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E6723C-16D8-45AF-8FA5-75A1186E8E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3A3494-E836-48EE-99B3-FD81B2C84A30}"/>
              </a:ext>
            </a:extLst>
          </p:cNvPr>
          <p:cNvSpPr>
            <a:spLocks noGrp="1"/>
          </p:cNvSpPr>
          <p:nvPr>
            <p:ph type="dt" sz="half" idx="10"/>
          </p:nvPr>
        </p:nvSpPr>
        <p:spPr/>
        <p:txBody>
          <a:bodyPr/>
          <a:lstStyle/>
          <a:p>
            <a:fld id="{E5AEA5E0-B7F0-4B55-9FF1-BECBBA4C2230}" type="datetimeFigureOut">
              <a:rPr lang="en-US" smtClean="0"/>
              <a:t>12/3/2024</a:t>
            </a:fld>
            <a:endParaRPr lang="en-US"/>
          </a:p>
        </p:txBody>
      </p:sp>
      <p:sp>
        <p:nvSpPr>
          <p:cNvPr id="6" name="Footer Placeholder 5">
            <a:extLst>
              <a:ext uri="{FF2B5EF4-FFF2-40B4-BE49-F238E27FC236}">
                <a16:creationId xmlns:a16="http://schemas.microsoft.com/office/drawing/2014/main" id="{4EA50BA0-BCD4-4DAE-8D43-7802764B7F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BCF09C-25C6-4C5D-83E0-56DC24EE957C}"/>
              </a:ext>
            </a:extLst>
          </p:cNvPr>
          <p:cNvSpPr>
            <a:spLocks noGrp="1"/>
          </p:cNvSpPr>
          <p:nvPr>
            <p:ph type="sldNum" sz="quarter" idx="12"/>
          </p:nvPr>
        </p:nvSpPr>
        <p:spPr/>
        <p:txBody>
          <a:bodyPr/>
          <a:lstStyle/>
          <a:p>
            <a:fld id="{F1529176-3F71-4C4F-AAEF-CC6759E430C5}" type="slidenum">
              <a:rPr lang="en-US" smtClean="0"/>
              <a:t>‹#›</a:t>
            </a:fld>
            <a:endParaRPr lang="en-US"/>
          </a:p>
        </p:txBody>
      </p:sp>
    </p:spTree>
    <p:extLst>
      <p:ext uri="{BB962C8B-B14F-4D97-AF65-F5344CB8AC3E}">
        <p14:creationId xmlns:p14="http://schemas.microsoft.com/office/powerpoint/2010/main" val="1361586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D740D-0092-4CF8-9806-B78310BC1C5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0261686-1E36-49B6-A55C-63E3E4A04A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B836DCA-7B44-4A8D-846E-568DE58261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023591D-5783-4EBB-9C5F-918CBE2C61AA}"/>
              </a:ext>
            </a:extLst>
          </p:cNvPr>
          <p:cNvSpPr>
            <a:spLocks noGrp="1"/>
          </p:cNvSpPr>
          <p:nvPr>
            <p:ph type="dt" sz="half" idx="10"/>
          </p:nvPr>
        </p:nvSpPr>
        <p:spPr/>
        <p:txBody>
          <a:bodyPr/>
          <a:lstStyle/>
          <a:p>
            <a:fld id="{E5AEA5E0-B7F0-4B55-9FF1-BECBBA4C2230}" type="datetimeFigureOut">
              <a:rPr lang="en-US" smtClean="0"/>
              <a:t>12/3/2024</a:t>
            </a:fld>
            <a:endParaRPr lang="en-US"/>
          </a:p>
        </p:txBody>
      </p:sp>
      <p:sp>
        <p:nvSpPr>
          <p:cNvPr id="6" name="Footer Placeholder 5">
            <a:extLst>
              <a:ext uri="{FF2B5EF4-FFF2-40B4-BE49-F238E27FC236}">
                <a16:creationId xmlns:a16="http://schemas.microsoft.com/office/drawing/2014/main" id="{29C9CD61-BA68-4BF7-9FC3-DCB968A259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83E1AA-C5A0-4306-9C00-269A554B9AEF}"/>
              </a:ext>
            </a:extLst>
          </p:cNvPr>
          <p:cNvSpPr>
            <a:spLocks noGrp="1"/>
          </p:cNvSpPr>
          <p:nvPr>
            <p:ph type="sldNum" sz="quarter" idx="12"/>
          </p:nvPr>
        </p:nvSpPr>
        <p:spPr/>
        <p:txBody>
          <a:bodyPr/>
          <a:lstStyle/>
          <a:p>
            <a:fld id="{F1529176-3F71-4C4F-AAEF-CC6759E430C5}" type="slidenum">
              <a:rPr lang="en-US" smtClean="0"/>
              <a:t>‹#›</a:t>
            </a:fld>
            <a:endParaRPr lang="en-US"/>
          </a:p>
        </p:txBody>
      </p:sp>
    </p:spTree>
    <p:extLst>
      <p:ext uri="{BB962C8B-B14F-4D97-AF65-F5344CB8AC3E}">
        <p14:creationId xmlns:p14="http://schemas.microsoft.com/office/powerpoint/2010/main" val="2034001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9585D5-BB64-4FB0-BA4E-78D89B29E2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25B767D-4E86-4081-B039-D7491AFC61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457400-E097-4A05-A78D-B2AC2CF295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AEA5E0-B7F0-4B55-9FF1-BECBBA4C2230}" type="datetimeFigureOut">
              <a:rPr lang="en-US" smtClean="0"/>
              <a:t>12/3/2024</a:t>
            </a:fld>
            <a:endParaRPr lang="en-US"/>
          </a:p>
        </p:txBody>
      </p:sp>
      <p:sp>
        <p:nvSpPr>
          <p:cNvPr id="5" name="Footer Placeholder 4">
            <a:extLst>
              <a:ext uri="{FF2B5EF4-FFF2-40B4-BE49-F238E27FC236}">
                <a16:creationId xmlns:a16="http://schemas.microsoft.com/office/drawing/2014/main" id="{B0EB81A0-297C-4FE0-AB22-A4D6C6FB60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AD0CA9B-AF4C-4205-854E-BCBE070ACA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529176-3F71-4C4F-AAEF-CC6759E430C5}" type="slidenum">
              <a:rPr lang="en-US" smtClean="0"/>
              <a:t>‹#›</a:t>
            </a:fld>
            <a:endParaRPr lang="en-US"/>
          </a:p>
        </p:txBody>
      </p:sp>
    </p:spTree>
    <p:extLst>
      <p:ext uri="{BB962C8B-B14F-4D97-AF65-F5344CB8AC3E}">
        <p14:creationId xmlns:p14="http://schemas.microsoft.com/office/powerpoint/2010/main" val="23743078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CD4E7EB-F50C-434A-B8FD-A8DC487CD1C5}"/>
              </a:ext>
            </a:extLst>
          </p:cNvPr>
          <p:cNvSpPr/>
          <p:nvPr/>
        </p:nvSpPr>
        <p:spPr>
          <a:xfrm>
            <a:off x="3133224" y="2574155"/>
            <a:ext cx="1593909" cy="629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HEATER CONTROLLER</a:t>
            </a:r>
          </a:p>
        </p:txBody>
      </p:sp>
      <p:cxnSp>
        <p:nvCxnSpPr>
          <p:cNvPr id="7" name="Straight Connector 6">
            <a:extLst>
              <a:ext uri="{FF2B5EF4-FFF2-40B4-BE49-F238E27FC236}">
                <a16:creationId xmlns:a16="http://schemas.microsoft.com/office/drawing/2014/main" id="{5DE1C04B-9DDD-44EC-8F86-DCF8F487EEB1}"/>
              </a:ext>
            </a:extLst>
          </p:cNvPr>
          <p:cNvCxnSpPr>
            <a:cxnSpLocks/>
            <a:stCxn id="4" idx="3"/>
          </p:cNvCxnSpPr>
          <p:nvPr/>
        </p:nvCxnSpPr>
        <p:spPr>
          <a:xfrm>
            <a:off x="4727133" y="2888743"/>
            <a:ext cx="1476439"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4B5BCA47-CB63-4EE4-A4E9-503BF6785919}"/>
              </a:ext>
            </a:extLst>
          </p:cNvPr>
          <p:cNvSpPr/>
          <p:nvPr/>
        </p:nvSpPr>
        <p:spPr>
          <a:xfrm>
            <a:off x="6623045" y="785207"/>
            <a:ext cx="1166069" cy="3439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CARRIAGE</a:t>
            </a:r>
          </a:p>
        </p:txBody>
      </p:sp>
      <p:sp>
        <p:nvSpPr>
          <p:cNvPr id="10" name="Rectangle 9">
            <a:extLst>
              <a:ext uri="{FF2B5EF4-FFF2-40B4-BE49-F238E27FC236}">
                <a16:creationId xmlns:a16="http://schemas.microsoft.com/office/drawing/2014/main" id="{10FCDE4B-7DDD-4D13-9BA3-32E4EA8C1EE4}"/>
              </a:ext>
            </a:extLst>
          </p:cNvPr>
          <p:cNvSpPr/>
          <p:nvPr/>
        </p:nvSpPr>
        <p:spPr>
          <a:xfrm>
            <a:off x="6203591" y="58053"/>
            <a:ext cx="419453" cy="22314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dirty="0"/>
              <a:t>LINEAR ACTUATOR</a:t>
            </a:r>
          </a:p>
        </p:txBody>
      </p:sp>
      <p:sp>
        <p:nvSpPr>
          <p:cNvPr id="12" name="Rectangle 11">
            <a:extLst>
              <a:ext uri="{FF2B5EF4-FFF2-40B4-BE49-F238E27FC236}">
                <a16:creationId xmlns:a16="http://schemas.microsoft.com/office/drawing/2014/main" id="{21A1AFB4-C31A-4987-A10E-8CC99371950C}"/>
              </a:ext>
            </a:extLst>
          </p:cNvPr>
          <p:cNvSpPr/>
          <p:nvPr/>
        </p:nvSpPr>
        <p:spPr>
          <a:xfrm>
            <a:off x="3133224" y="859201"/>
            <a:ext cx="1593909" cy="629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FEED MOTOR CONTROLLER</a:t>
            </a:r>
          </a:p>
        </p:txBody>
      </p:sp>
      <p:sp>
        <p:nvSpPr>
          <p:cNvPr id="13" name="Rectangle 12">
            <a:extLst>
              <a:ext uri="{FF2B5EF4-FFF2-40B4-BE49-F238E27FC236}">
                <a16:creationId xmlns:a16="http://schemas.microsoft.com/office/drawing/2014/main" id="{DACA1A80-5925-4251-BB2C-ADD9A4759A08}"/>
              </a:ext>
            </a:extLst>
          </p:cNvPr>
          <p:cNvSpPr/>
          <p:nvPr/>
        </p:nvSpPr>
        <p:spPr>
          <a:xfrm>
            <a:off x="2974472" y="5420404"/>
            <a:ext cx="1752662" cy="629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WIND MOTOR CONTROLLER</a:t>
            </a:r>
          </a:p>
        </p:txBody>
      </p:sp>
      <p:cxnSp>
        <p:nvCxnSpPr>
          <p:cNvPr id="15" name="Straight Arrow Connector 14">
            <a:extLst>
              <a:ext uri="{FF2B5EF4-FFF2-40B4-BE49-F238E27FC236}">
                <a16:creationId xmlns:a16="http://schemas.microsoft.com/office/drawing/2014/main" id="{79B21A0B-D77E-4706-8B7F-D2B2914C163A}"/>
              </a:ext>
            </a:extLst>
          </p:cNvPr>
          <p:cNvCxnSpPr>
            <a:cxnSpLocks/>
          </p:cNvCxnSpPr>
          <p:nvPr/>
        </p:nvCxnSpPr>
        <p:spPr>
          <a:xfrm>
            <a:off x="6623044" y="58053"/>
            <a:ext cx="0" cy="2181136"/>
          </a:xfrm>
          <a:prstGeom prst="straightConnector1">
            <a:avLst/>
          </a:prstGeom>
          <a:ln w="38100">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B6B251A-CD9C-4AD3-A54A-C277DD032AE1}"/>
              </a:ext>
            </a:extLst>
          </p:cNvPr>
          <p:cNvSpPr/>
          <p:nvPr/>
        </p:nvSpPr>
        <p:spPr>
          <a:xfrm>
            <a:off x="7158048" y="1145932"/>
            <a:ext cx="109054" cy="132545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DC6822B-BC52-47B2-9312-CCCC74874CFE}"/>
              </a:ext>
            </a:extLst>
          </p:cNvPr>
          <p:cNvSpPr/>
          <p:nvPr/>
        </p:nvSpPr>
        <p:spPr>
          <a:xfrm>
            <a:off x="6086143" y="62919"/>
            <a:ext cx="117430" cy="65518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9BD243F-47C0-4D4A-A1E9-D819FEEAED72}"/>
              </a:ext>
            </a:extLst>
          </p:cNvPr>
          <p:cNvSpPr/>
          <p:nvPr/>
        </p:nvSpPr>
        <p:spPr>
          <a:xfrm>
            <a:off x="5788311" y="6473157"/>
            <a:ext cx="713093" cy="138417"/>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57227DE3-A852-4B38-AA99-0A3734419B76}"/>
              </a:ext>
            </a:extLst>
          </p:cNvPr>
          <p:cNvCxnSpPr>
            <a:cxnSpLocks/>
            <a:stCxn id="12" idx="3"/>
            <a:endCxn id="10" idx="1"/>
          </p:cNvCxnSpPr>
          <p:nvPr/>
        </p:nvCxnSpPr>
        <p:spPr>
          <a:xfrm>
            <a:off x="4727133" y="1173789"/>
            <a:ext cx="1476458" cy="0"/>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7A548BD-967A-47C1-9745-45C109C03F6C}"/>
              </a:ext>
            </a:extLst>
          </p:cNvPr>
          <p:cNvSpPr txBox="1"/>
          <p:nvPr/>
        </p:nvSpPr>
        <p:spPr>
          <a:xfrm>
            <a:off x="8065952" y="1229823"/>
            <a:ext cx="1325460" cy="377505"/>
          </a:xfrm>
          <a:prstGeom prst="rect">
            <a:avLst/>
          </a:prstGeom>
          <a:noFill/>
        </p:spPr>
        <p:txBody>
          <a:bodyPr wrap="square" rtlCol="0">
            <a:spAutoFit/>
          </a:bodyPr>
          <a:lstStyle/>
          <a:p>
            <a:r>
              <a:rPr lang="en-US" dirty="0"/>
              <a:t>PREFORM</a:t>
            </a:r>
          </a:p>
        </p:txBody>
      </p:sp>
      <p:cxnSp>
        <p:nvCxnSpPr>
          <p:cNvPr id="33" name="Straight Arrow Connector 32">
            <a:extLst>
              <a:ext uri="{FF2B5EF4-FFF2-40B4-BE49-F238E27FC236}">
                <a16:creationId xmlns:a16="http://schemas.microsoft.com/office/drawing/2014/main" id="{022A9BCA-5F62-4655-972E-EDCBB4627B9D}"/>
              </a:ext>
            </a:extLst>
          </p:cNvPr>
          <p:cNvCxnSpPr>
            <a:stCxn id="31" idx="1"/>
            <a:endCxn id="19" idx="3"/>
          </p:cNvCxnSpPr>
          <p:nvPr/>
        </p:nvCxnSpPr>
        <p:spPr>
          <a:xfrm flipH="1">
            <a:off x="7267102" y="1418576"/>
            <a:ext cx="798850" cy="3900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DBD9EB56-48FA-412B-BF99-626CB86C5059}"/>
              </a:ext>
            </a:extLst>
          </p:cNvPr>
          <p:cNvGrpSpPr/>
          <p:nvPr/>
        </p:nvGrpSpPr>
        <p:grpSpPr>
          <a:xfrm>
            <a:off x="8647932" y="2476566"/>
            <a:ext cx="1230335" cy="746620"/>
            <a:chOff x="7547738" y="3592296"/>
            <a:chExt cx="1230335" cy="746620"/>
          </a:xfrm>
        </p:grpSpPr>
        <p:sp>
          <p:nvSpPr>
            <p:cNvPr id="45" name="Rectangle 44">
              <a:extLst>
                <a:ext uri="{FF2B5EF4-FFF2-40B4-BE49-F238E27FC236}">
                  <a16:creationId xmlns:a16="http://schemas.microsoft.com/office/drawing/2014/main" id="{2B2763A3-1C66-426D-B902-5AD635226687}"/>
                </a:ext>
              </a:extLst>
            </p:cNvPr>
            <p:cNvSpPr/>
            <p:nvPr/>
          </p:nvSpPr>
          <p:spPr>
            <a:xfrm>
              <a:off x="7547738" y="3592296"/>
              <a:ext cx="1230335" cy="746620"/>
            </a:xfrm>
            <a:prstGeom prst="rect">
              <a:avLst/>
            </a:prstGeom>
            <a:gradFill>
              <a:gsLst>
                <a:gs pos="0">
                  <a:srgbClr val="00B0F0"/>
                </a:gs>
                <a:gs pos="53000">
                  <a:srgbClr val="FF0000"/>
                </a:gs>
                <a:gs pos="42000">
                  <a:srgbClr val="FF0000"/>
                </a:gs>
                <a:gs pos="100000">
                  <a:srgbClr val="00B0F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9" name="Group 78">
              <a:extLst>
                <a:ext uri="{FF2B5EF4-FFF2-40B4-BE49-F238E27FC236}">
                  <a16:creationId xmlns:a16="http://schemas.microsoft.com/office/drawing/2014/main" id="{5AF20D45-A6D8-490A-B489-EA1435A8DB42}"/>
                </a:ext>
              </a:extLst>
            </p:cNvPr>
            <p:cNvGrpSpPr/>
            <p:nvPr/>
          </p:nvGrpSpPr>
          <p:grpSpPr>
            <a:xfrm>
              <a:off x="8105998" y="3592296"/>
              <a:ext cx="109054" cy="746620"/>
              <a:chOff x="8105998" y="3592296"/>
              <a:chExt cx="109054" cy="746620"/>
            </a:xfrm>
          </p:grpSpPr>
          <p:sp>
            <p:nvSpPr>
              <p:cNvPr id="38" name="Rectangle 37">
                <a:extLst>
                  <a:ext uri="{FF2B5EF4-FFF2-40B4-BE49-F238E27FC236}">
                    <a16:creationId xmlns:a16="http://schemas.microsoft.com/office/drawing/2014/main" id="{53B1E098-53C7-4C81-85A6-E86FAC00B50C}"/>
                  </a:ext>
                </a:extLst>
              </p:cNvPr>
              <p:cNvSpPr/>
              <p:nvPr/>
            </p:nvSpPr>
            <p:spPr>
              <a:xfrm>
                <a:off x="8106300" y="3592296"/>
                <a:ext cx="108751" cy="304386"/>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9" name="Straight Connector 38">
                <a:extLst>
                  <a:ext uri="{FF2B5EF4-FFF2-40B4-BE49-F238E27FC236}">
                    <a16:creationId xmlns:a16="http://schemas.microsoft.com/office/drawing/2014/main" id="{7677A24B-5D36-4F7C-B908-BBACD610DD77}"/>
                  </a:ext>
                </a:extLst>
              </p:cNvPr>
              <p:cNvCxnSpPr>
                <a:cxnSpLocks/>
                <a:endCxn id="45" idx="2"/>
              </p:cNvCxnSpPr>
              <p:nvPr/>
            </p:nvCxnSpPr>
            <p:spPr>
              <a:xfrm>
                <a:off x="8162906" y="4034530"/>
                <a:ext cx="0" cy="304386"/>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1" name="Isosceles Triangle 40">
                <a:extLst>
                  <a:ext uri="{FF2B5EF4-FFF2-40B4-BE49-F238E27FC236}">
                    <a16:creationId xmlns:a16="http://schemas.microsoft.com/office/drawing/2014/main" id="{08553415-FAF3-4BB3-8B1D-C650A25CC450}"/>
                  </a:ext>
                </a:extLst>
              </p:cNvPr>
              <p:cNvSpPr/>
              <p:nvPr/>
            </p:nvSpPr>
            <p:spPr>
              <a:xfrm flipV="1">
                <a:off x="8105998" y="3896679"/>
                <a:ext cx="109054" cy="142611"/>
              </a:xfrm>
              <a:prstGeom prst="triangle">
                <a:avLst>
                  <a:gd name="adj" fmla="val 52183"/>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7" name="Rectangle 46">
            <a:extLst>
              <a:ext uri="{FF2B5EF4-FFF2-40B4-BE49-F238E27FC236}">
                <a16:creationId xmlns:a16="http://schemas.microsoft.com/office/drawing/2014/main" id="{B3F79099-5C22-43EC-BFA8-8CCB5FBB3227}"/>
              </a:ext>
            </a:extLst>
          </p:cNvPr>
          <p:cNvSpPr/>
          <p:nvPr/>
        </p:nvSpPr>
        <p:spPr>
          <a:xfrm>
            <a:off x="6203572" y="2476566"/>
            <a:ext cx="2018006" cy="7466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ELECTRIC HEATER</a:t>
            </a:r>
          </a:p>
        </p:txBody>
      </p:sp>
      <p:grpSp>
        <p:nvGrpSpPr>
          <p:cNvPr id="73" name="Group 72">
            <a:extLst>
              <a:ext uri="{FF2B5EF4-FFF2-40B4-BE49-F238E27FC236}">
                <a16:creationId xmlns:a16="http://schemas.microsoft.com/office/drawing/2014/main" id="{3E31AE05-DFAA-4E0E-9BDE-1C483447D789}"/>
              </a:ext>
            </a:extLst>
          </p:cNvPr>
          <p:cNvGrpSpPr/>
          <p:nvPr/>
        </p:nvGrpSpPr>
        <p:grpSpPr>
          <a:xfrm>
            <a:off x="6551743" y="3223186"/>
            <a:ext cx="1308672" cy="3388388"/>
            <a:chOff x="4383252" y="3223186"/>
            <a:chExt cx="1308672" cy="3388388"/>
          </a:xfrm>
        </p:grpSpPr>
        <p:sp>
          <p:nvSpPr>
            <p:cNvPr id="8" name="Rectangle 7">
              <a:extLst>
                <a:ext uri="{FF2B5EF4-FFF2-40B4-BE49-F238E27FC236}">
                  <a16:creationId xmlns:a16="http://schemas.microsoft.com/office/drawing/2014/main" id="{ADFB76AA-3B6D-46AD-9B92-EF435B49CD3F}"/>
                </a:ext>
              </a:extLst>
            </p:cNvPr>
            <p:cNvSpPr/>
            <p:nvPr/>
          </p:nvSpPr>
          <p:spPr>
            <a:xfrm>
              <a:off x="4383252" y="4858410"/>
              <a:ext cx="1308672" cy="175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FIBER COLLECTOR</a:t>
              </a:r>
            </a:p>
          </p:txBody>
        </p:sp>
        <p:cxnSp>
          <p:nvCxnSpPr>
            <p:cNvPr id="35" name="Straight Connector 34">
              <a:extLst>
                <a:ext uri="{FF2B5EF4-FFF2-40B4-BE49-F238E27FC236}">
                  <a16:creationId xmlns:a16="http://schemas.microsoft.com/office/drawing/2014/main" id="{52CA98E3-68B4-4997-81DA-E6982D7923E9}"/>
                </a:ext>
              </a:extLst>
            </p:cNvPr>
            <p:cNvCxnSpPr>
              <a:cxnSpLocks/>
              <a:stCxn id="47" idx="2"/>
              <a:endCxn id="48" idx="6"/>
            </p:cNvCxnSpPr>
            <p:nvPr/>
          </p:nvCxnSpPr>
          <p:spPr>
            <a:xfrm flipH="1">
              <a:off x="5037587" y="3223186"/>
              <a:ext cx="6497" cy="1972528"/>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51956AFA-70A7-4B01-82EA-B392BC258970}"/>
                </a:ext>
              </a:extLst>
            </p:cNvPr>
            <p:cNvGrpSpPr/>
            <p:nvPr/>
          </p:nvGrpSpPr>
          <p:grpSpPr>
            <a:xfrm>
              <a:off x="4708107" y="5902713"/>
              <a:ext cx="658959" cy="675197"/>
              <a:chOff x="4708107" y="5902713"/>
              <a:chExt cx="658959" cy="675197"/>
            </a:xfrm>
          </p:grpSpPr>
          <p:grpSp>
            <p:nvGrpSpPr>
              <p:cNvPr id="55" name="Group 54">
                <a:extLst>
                  <a:ext uri="{FF2B5EF4-FFF2-40B4-BE49-F238E27FC236}">
                    <a16:creationId xmlns:a16="http://schemas.microsoft.com/office/drawing/2014/main" id="{FAC19783-CB1D-4A46-A836-4B809BE05E85}"/>
                  </a:ext>
                </a:extLst>
              </p:cNvPr>
              <p:cNvGrpSpPr/>
              <p:nvPr/>
            </p:nvGrpSpPr>
            <p:grpSpPr>
              <a:xfrm>
                <a:off x="4774867" y="5981071"/>
                <a:ext cx="538434" cy="538434"/>
                <a:chOff x="4694047" y="5887326"/>
                <a:chExt cx="724248" cy="724248"/>
              </a:xfrm>
            </p:grpSpPr>
            <p:sp>
              <p:nvSpPr>
                <p:cNvPr id="53" name="Oval 52">
                  <a:extLst>
                    <a:ext uri="{FF2B5EF4-FFF2-40B4-BE49-F238E27FC236}">
                      <a16:creationId xmlns:a16="http://schemas.microsoft.com/office/drawing/2014/main" id="{F289F6D8-068C-4DAB-B67E-E897A31B69FB}"/>
                    </a:ext>
                  </a:extLst>
                </p:cNvPr>
                <p:cNvSpPr/>
                <p:nvPr/>
              </p:nvSpPr>
              <p:spPr>
                <a:xfrm>
                  <a:off x="4694047" y="5887326"/>
                  <a:ext cx="724248" cy="724248"/>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79552DA1-6C47-4557-942E-DCBC0700E110}"/>
                    </a:ext>
                  </a:extLst>
                </p:cNvPr>
                <p:cNvSpPr/>
                <p:nvPr/>
              </p:nvSpPr>
              <p:spPr>
                <a:xfrm>
                  <a:off x="4930615" y="6123894"/>
                  <a:ext cx="251112" cy="251112"/>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Oval 56">
                <a:extLst>
                  <a:ext uri="{FF2B5EF4-FFF2-40B4-BE49-F238E27FC236}">
                    <a16:creationId xmlns:a16="http://schemas.microsoft.com/office/drawing/2014/main" id="{EC5025CB-2CA4-4F4C-9317-710E48F33766}"/>
                  </a:ext>
                </a:extLst>
              </p:cNvPr>
              <p:cNvSpPr/>
              <p:nvPr/>
            </p:nvSpPr>
            <p:spPr>
              <a:xfrm>
                <a:off x="4855332" y="6061536"/>
                <a:ext cx="377505" cy="37750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Arc 61">
                <a:extLst>
                  <a:ext uri="{FF2B5EF4-FFF2-40B4-BE49-F238E27FC236}">
                    <a16:creationId xmlns:a16="http://schemas.microsoft.com/office/drawing/2014/main" id="{F431C265-75B7-4698-BEFA-1BD0F9170F3C}"/>
                  </a:ext>
                </a:extLst>
              </p:cNvPr>
              <p:cNvSpPr/>
              <p:nvPr/>
            </p:nvSpPr>
            <p:spPr>
              <a:xfrm rot="5400000">
                <a:off x="4699988" y="5910832"/>
                <a:ext cx="675197" cy="658959"/>
              </a:xfrm>
              <a:prstGeom prst="arc">
                <a:avLst>
                  <a:gd name="adj1" fmla="val 16200000"/>
                  <a:gd name="adj2" fmla="val 4941197"/>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58" name="Straight Connector 57">
              <a:extLst>
                <a:ext uri="{FF2B5EF4-FFF2-40B4-BE49-F238E27FC236}">
                  <a16:creationId xmlns:a16="http://schemas.microsoft.com/office/drawing/2014/main" id="{181DF393-C86D-48E8-8820-3565A089BBC8}"/>
                </a:ext>
              </a:extLst>
            </p:cNvPr>
            <p:cNvCxnSpPr>
              <a:cxnSpLocks/>
              <a:stCxn id="50" idx="2"/>
              <a:endCxn id="57" idx="2"/>
            </p:cNvCxnSpPr>
            <p:nvPr/>
          </p:nvCxnSpPr>
          <p:spPr>
            <a:xfrm flipH="1">
              <a:off x="4855332" y="5195714"/>
              <a:ext cx="188752" cy="1054575"/>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D87E30A3-FB98-41C3-A465-A56A69BCA4E9}"/>
                </a:ext>
              </a:extLst>
            </p:cNvPr>
            <p:cNvGrpSpPr/>
            <p:nvPr/>
          </p:nvGrpSpPr>
          <p:grpSpPr>
            <a:xfrm>
              <a:off x="4604796" y="4958184"/>
              <a:ext cx="883984" cy="469534"/>
              <a:chOff x="4604796" y="4958184"/>
              <a:chExt cx="883984" cy="469534"/>
            </a:xfrm>
          </p:grpSpPr>
          <p:grpSp>
            <p:nvGrpSpPr>
              <p:cNvPr id="56" name="Group 55">
                <a:extLst>
                  <a:ext uri="{FF2B5EF4-FFF2-40B4-BE49-F238E27FC236}">
                    <a16:creationId xmlns:a16="http://schemas.microsoft.com/office/drawing/2014/main" id="{881DDDEC-0151-4354-85A0-09D3A91F0772}"/>
                  </a:ext>
                </a:extLst>
              </p:cNvPr>
              <p:cNvGrpSpPr/>
              <p:nvPr/>
            </p:nvGrpSpPr>
            <p:grpSpPr>
              <a:xfrm>
                <a:off x="4663376" y="5008608"/>
                <a:ext cx="754919" cy="374211"/>
                <a:chOff x="4663376" y="5123124"/>
                <a:chExt cx="754919" cy="374211"/>
              </a:xfrm>
              <a:solidFill>
                <a:schemeClr val="bg1">
                  <a:lumMod val="50000"/>
                </a:schemeClr>
              </a:solidFill>
            </p:grpSpPr>
            <p:sp>
              <p:nvSpPr>
                <p:cNvPr id="48" name="Oval 47">
                  <a:extLst>
                    <a:ext uri="{FF2B5EF4-FFF2-40B4-BE49-F238E27FC236}">
                      <a16:creationId xmlns:a16="http://schemas.microsoft.com/office/drawing/2014/main" id="{AC703EA6-A450-46AC-8F65-BEC614183B1C}"/>
                    </a:ext>
                  </a:extLst>
                </p:cNvPr>
                <p:cNvSpPr/>
                <p:nvPr/>
              </p:nvSpPr>
              <p:spPr>
                <a:xfrm>
                  <a:off x="4663376" y="5123124"/>
                  <a:ext cx="374211" cy="374211"/>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9C51754-AEA5-4538-9293-53D1088DC403}"/>
                    </a:ext>
                  </a:extLst>
                </p:cNvPr>
                <p:cNvSpPr/>
                <p:nvPr/>
              </p:nvSpPr>
              <p:spPr>
                <a:xfrm>
                  <a:off x="5044084" y="5123124"/>
                  <a:ext cx="374211" cy="374211"/>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6571324-0771-4731-B0DE-11B45E2AB6DA}"/>
                    </a:ext>
                  </a:extLst>
                </p:cNvPr>
                <p:cNvSpPr/>
                <p:nvPr/>
              </p:nvSpPr>
              <p:spPr>
                <a:xfrm>
                  <a:off x="5187393" y="5269026"/>
                  <a:ext cx="82406" cy="8240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87890410-184C-43D9-8F4F-15B33F60EC82}"/>
                    </a:ext>
                  </a:extLst>
                </p:cNvPr>
                <p:cNvSpPr/>
                <p:nvPr/>
              </p:nvSpPr>
              <p:spPr>
                <a:xfrm>
                  <a:off x="4813182" y="5269026"/>
                  <a:ext cx="82406" cy="8240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Arc 62">
                <a:extLst>
                  <a:ext uri="{FF2B5EF4-FFF2-40B4-BE49-F238E27FC236}">
                    <a16:creationId xmlns:a16="http://schemas.microsoft.com/office/drawing/2014/main" id="{B6DAB7E4-45AB-47F0-A874-EC23BA6A3BF5}"/>
                  </a:ext>
                </a:extLst>
              </p:cNvPr>
              <p:cNvSpPr/>
              <p:nvPr/>
            </p:nvSpPr>
            <p:spPr>
              <a:xfrm>
                <a:off x="5003843" y="4963710"/>
                <a:ext cx="484937" cy="464008"/>
              </a:xfrm>
              <a:prstGeom prst="arc">
                <a:avLst>
                  <a:gd name="adj1" fmla="val 16200000"/>
                  <a:gd name="adj2" fmla="val 4941197"/>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Arc 63">
                <a:extLst>
                  <a:ext uri="{FF2B5EF4-FFF2-40B4-BE49-F238E27FC236}">
                    <a16:creationId xmlns:a16="http://schemas.microsoft.com/office/drawing/2014/main" id="{136EDABE-AE5E-413B-B459-6C43A7D1B11B}"/>
                  </a:ext>
                </a:extLst>
              </p:cNvPr>
              <p:cNvSpPr/>
              <p:nvPr/>
            </p:nvSpPr>
            <p:spPr>
              <a:xfrm flipH="1">
                <a:off x="4604796" y="4958184"/>
                <a:ext cx="484937" cy="464008"/>
              </a:xfrm>
              <a:prstGeom prst="arc">
                <a:avLst>
                  <a:gd name="adj1" fmla="val 16200000"/>
                  <a:gd name="adj2" fmla="val 4941197"/>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66" name="TextBox 65">
            <a:extLst>
              <a:ext uri="{FF2B5EF4-FFF2-40B4-BE49-F238E27FC236}">
                <a16:creationId xmlns:a16="http://schemas.microsoft.com/office/drawing/2014/main" id="{54708E1C-29BB-4D31-A95E-F91987D34050}"/>
              </a:ext>
            </a:extLst>
          </p:cNvPr>
          <p:cNvSpPr txBox="1"/>
          <p:nvPr/>
        </p:nvSpPr>
        <p:spPr>
          <a:xfrm>
            <a:off x="8064543" y="1666606"/>
            <a:ext cx="731045" cy="377505"/>
          </a:xfrm>
          <a:prstGeom prst="rect">
            <a:avLst/>
          </a:prstGeom>
          <a:noFill/>
        </p:spPr>
        <p:txBody>
          <a:bodyPr wrap="square" rtlCol="0">
            <a:spAutoFit/>
          </a:bodyPr>
          <a:lstStyle/>
          <a:p>
            <a:r>
              <a:rPr lang="en-US" dirty="0"/>
              <a:t>D</a:t>
            </a:r>
            <a:r>
              <a:rPr lang="en-US" baseline="-25000" dirty="0"/>
              <a:t>INPUT</a:t>
            </a:r>
          </a:p>
        </p:txBody>
      </p:sp>
      <p:sp>
        <p:nvSpPr>
          <p:cNvPr id="67" name="TextBox 66">
            <a:extLst>
              <a:ext uri="{FF2B5EF4-FFF2-40B4-BE49-F238E27FC236}">
                <a16:creationId xmlns:a16="http://schemas.microsoft.com/office/drawing/2014/main" id="{43FFE1BF-9345-46EF-A8FD-9762E5FB8F56}"/>
              </a:ext>
            </a:extLst>
          </p:cNvPr>
          <p:cNvSpPr txBox="1"/>
          <p:nvPr/>
        </p:nvSpPr>
        <p:spPr>
          <a:xfrm>
            <a:off x="4767732" y="3754373"/>
            <a:ext cx="860582" cy="369332"/>
          </a:xfrm>
          <a:prstGeom prst="rect">
            <a:avLst/>
          </a:prstGeom>
          <a:noFill/>
        </p:spPr>
        <p:txBody>
          <a:bodyPr wrap="square" rtlCol="0">
            <a:spAutoFit/>
          </a:bodyPr>
          <a:lstStyle/>
          <a:p>
            <a:r>
              <a:rPr lang="en-US" dirty="0"/>
              <a:t>D</a:t>
            </a:r>
            <a:r>
              <a:rPr lang="en-US" baseline="-25000" dirty="0"/>
              <a:t>OUTPUT</a:t>
            </a:r>
          </a:p>
        </p:txBody>
      </p:sp>
      <p:sp>
        <p:nvSpPr>
          <p:cNvPr id="68" name="TextBox 67">
            <a:extLst>
              <a:ext uri="{FF2B5EF4-FFF2-40B4-BE49-F238E27FC236}">
                <a16:creationId xmlns:a16="http://schemas.microsoft.com/office/drawing/2014/main" id="{7ECEC84C-833F-42FE-A083-9293F8BD7933}"/>
              </a:ext>
            </a:extLst>
          </p:cNvPr>
          <p:cNvSpPr txBox="1"/>
          <p:nvPr/>
        </p:nvSpPr>
        <p:spPr>
          <a:xfrm>
            <a:off x="7468967" y="1692539"/>
            <a:ext cx="666274" cy="369332"/>
          </a:xfrm>
          <a:prstGeom prst="rect">
            <a:avLst/>
          </a:prstGeom>
          <a:noFill/>
        </p:spPr>
        <p:txBody>
          <a:bodyPr wrap="square" rtlCol="0">
            <a:spAutoFit/>
          </a:bodyPr>
          <a:lstStyle/>
          <a:p>
            <a:r>
              <a:rPr lang="en-US" dirty="0"/>
              <a:t>L</a:t>
            </a:r>
            <a:r>
              <a:rPr lang="en-US" baseline="-25000" dirty="0"/>
              <a:t>START</a:t>
            </a:r>
          </a:p>
        </p:txBody>
      </p:sp>
      <p:sp>
        <p:nvSpPr>
          <p:cNvPr id="69" name="TextBox 68">
            <a:extLst>
              <a:ext uri="{FF2B5EF4-FFF2-40B4-BE49-F238E27FC236}">
                <a16:creationId xmlns:a16="http://schemas.microsoft.com/office/drawing/2014/main" id="{C7D5A31A-B23F-4824-A14C-CC0F53D7458C}"/>
              </a:ext>
            </a:extLst>
          </p:cNvPr>
          <p:cNvSpPr txBox="1"/>
          <p:nvPr/>
        </p:nvSpPr>
        <p:spPr>
          <a:xfrm>
            <a:off x="7875448" y="6055645"/>
            <a:ext cx="666274" cy="369332"/>
          </a:xfrm>
          <a:prstGeom prst="rect">
            <a:avLst/>
          </a:prstGeom>
          <a:noFill/>
        </p:spPr>
        <p:txBody>
          <a:bodyPr wrap="square" rtlCol="0">
            <a:spAutoFit/>
          </a:bodyPr>
          <a:lstStyle/>
          <a:p>
            <a:r>
              <a:rPr lang="en-US" dirty="0"/>
              <a:t>L</a:t>
            </a:r>
            <a:r>
              <a:rPr lang="en-US" baseline="-25000" dirty="0"/>
              <a:t>FINAL</a:t>
            </a:r>
          </a:p>
        </p:txBody>
      </p:sp>
      <p:cxnSp>
        <p:nvCxnSpPr>
          <p:cNvPr id="74" name="Straight Connector 73">
            <a:extLst>
              <a:ext uri="{FF2B5EF4-FFF2-40B4-BE49-F238E27FC236}">
                <a16:creationId xmlns:a16="http://schemas.microsoft.com/office/drawing/2014/main" id="{AE3C9E1B-5025-462E-B0E3-801D6718181E}"/>
              </a:ext>
            </a:extLst>
          </p:cNvPr>
          <p:cNvCxnSpPr>
            <a:cxnSpLocks/>
            <a:stCxn id="13" idx="3"/>
            <a:endCxn id="8" idx="1"/>
          </p:cNvCxnSpPr>
          <p:nvPr/>
        </p:nvCxnSpPr>
        <p:spPr>
          <a:xfrm>
            <a:off x="4727134" y="5734992"/>
            <a:ext cx="182460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94E41D21-6812-43FE-9F8E-19328755AADC}"/>
              </a:ext>
            </a:extLst>
          </p:cNvPr>
          <p:cNvCxnSpPr>
            <a:cxnSpLocks/>
          </p:cNvCxnSpPr>
          <p:nvPr/>
        </p:nvCxnSpPr>
        <p:spPr>
          <a:xfrm>
            <a:off x="7119232" y="3240936"/>
            <a:ext cx="0" cy="161747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08073959-47CB-4084-9CE8-8493FDF4A007}"/>
              </a:ext>
            </a:extLst>
          </p:cNvPr>
          <p:cNvCxnSpPr>
            <a:cxnSpLocks/>
          </p:cNvCxnSpPr>
          <p:nvPr/>
        </p:nvCxnSpPr>
        <p:spPr>
          <a:xfrm>
            <a:off x="7119232" y="2339850"/>
            <a:ext cx="0" cy="1315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72F466E3-6BE1-4B13-AC07-4FC02211EFB7}"/>
              </a:ext>
            </a:extLst>
          </p:cNvPr>
          <p:cNvSpPr txBox="1"/>
          <p:nvPr/>
        </p:nvSpPr>
        <p:spPr>
          <a:xfrm>
            <a:off x="4796626" y="733751"/>
            <a:ext cx="1299374" cy="369332"/>
          </a:xfrm>
          <a:prstGeom prst="rect">
            <a:avLst/>
          </a:prstGeom>
          <a:noFill/>
        </p:spPr>
        <p:txBody>
          <a:bodyPr wrap="square" rtlCol="0">
            <a:spAutoFit/>
          </a:bodyPr>
          <a:lstStyle/>
          <a:p>
            <a:r>
              <a:rPr lang="en-US" dirty="0"/>
              <a:t>FEED RATE</a:t>
            </a:r>
            <a:endParaRPr lang="en-US" baseline="-25000" dirty="0"/>
          </a:p>
        </p:txBody>
      </p:sp>
      <p:sp>
        <p:nvSpPr>
          <p:cNvPr id="91" name="TextBox 90">
            <a:extLst>
              <a:ext uri="{FF2B5EF4-FFF2-40B4-BE49-F238E27FC236}">
                <a16:creationId xmlns:a16="http://schemas.microsoft.com/office/drawing/2014/main" id="{32E1D2A6-F9FE-4D00-86F9-1210D6423803}"/>
              </a:ext>
            </a:extLst>
          </p:cNvPr>
          <p:cNvSpPr txBox="1"/>
          <p:nvPr/>
        </p:nvSpPr>
        <p:spPr>
          <a:xfrm>
            <a:off x="4717276" y="5286931"/>
            <a:ext cx="1466751" cy="369332"/>
          </a:xfrm>
          <a:prstGeom prst="rect">
            <a:avLst/>
          </a:prstGeom>
          <a:noFill/>
        </p:spPr>
        <p:txBody>
          <a:bodyPr wrap="square" rtlCol="0">
            <a:spAutoFit/>
          </a:bodyPr>
          <a:lstStyle/>
          <a:p>
            <a:r>
              <a:rPr lang="en-US" dirty="0"/>
              <a:t>UPTAKE RATE</a:t>
            </a:r>
            <a:endParaRPr lang="en-US" baseline="-25000" dirty="0"/>
          </a:p>
        </p:txBody>
      </p:sp>
      <p:sp>
        <p:nvSpPr>
          <p:cNvPr id="92" name="TextBox 91">
            <a:extLst>
              <a:ext uri="{FF2B5EF4-FFF2-40B4-BE49-F238E27FC236}">
                <a16:creationId xmlns:a16="http://schemas.microsoft.com/office/drawing/2014/main" id="{13264DBF-092E-4B5D-ABF4-F2080BF40467}"/>
              </a:ext>
            </a:extLst>
          </p:cNvPr>
          <p:cNvSpPr txBox="1"/>
          <p:nvPr/>
        </p:nvSpPr>
        <p:spPr>
          <a:xfrm>
            <a:off x="4796626" y="2447337"/>
            <a:ext cx="1299374" cy="369332"/>
          </a:xfrm>
          <a:prstGeom prst="rect">
            <a:avLst/>
          </a:prstGeom>
          <a:noFill/>
        </p:spPr>
        <p:txBody>
          <a:bodyPr wrap="square" rtlCol="0">
            <a:spAutoFit/>
          </a:bodyPr>
          <a:lstStyle/>
          <a:p>
            <a:r>
              <a:rPr lang="en-US" dirty="0"/>
              <a:t>SET POINT</a:t>
            </a:r>
            <a:endParaRPr lang="en-US" baseline="-25000" dirty="0"/>
          </a:p>
        </p:txBody>
      </p:sp>
      <p:sp>
        <p:nvSpPr>
          <p:cNvPr id="95" name="Arrow: Right 94">
            <a:extLst>
              <a:ext uri="{FF2B5EF4-FFF2-40B4-BE49-F238E27FC236}">
                <a16:creationId xmlns:a16="http://schemas.microsoft.com/office/drawing/2014/main" id="{3BA22C36-55C4-4DD8-804F-AAFFCABFA9F0}"/>
              </a:ext>
            </a:extLst>
          </p:cNvPr>
          <p:cNvSpPr/>
          <p:nvPr/>
        </p:nvSpPr>
        <p:spPr>
          <a:xfrm>
            <a:off x="8278486" y="2654769"/>
            <a:ext cx="299317"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55315C18-FF75-44B9-B495-ECFF70ED41C8}"/>
              </a:ext>
            </a:extLst>
          </p:cNvPr>
          <p:cNvSpPr/>
          <p:nvPr/>
        </p:nvSpPr>
        <p:spPr>
          <a:xfrm>
            <a:off x="584200" y="2759978"/>
            <a:ext cx="1750174" cy="21982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ARDUINO</a:t>
            </a:r>
          </a:p>
        </p:txBody>
      </p:sp>
      <p:sp>
        <p:nvSpPr>
          <p:cNvPr id="100" name="TextBox 99">
            <a:extLst>
              <a:ext uri="{FF2B5EF4-FFF2-40B4-BE49-F238E27FC236}">
                <a16:creationId xmlns:a16="http://schemas.microsoft.com/office/drawing/2014/main" id="{2D670C31-0561-4BB9-BDF1-F585CDA6DEC3}"/>
              </a:ext>
            </a:extLst>
          </p:cNvPr>
          <p:cNvSpPr txBox="1"/>
          <p:nvPr/>
        </p:nvSpPr>
        <p:spPr>
          <a:xfrm>
            <a:off x="4769897" y="4320917"/>
            <a:ext cx="1299374" cy="369332"/>
          </a:xfrm>
          <a:prstGeom prst="rect">
            <a:avLst/>
          </a:prstGeom>
          <a:noFill/>
        </p:spPr>
        <p:txBody>
          <a:bodyPr wrap="square" rtlCol="0">
            <a:spAutoFit/>
          </a:bodyPr>
          <a:lstStyle/>
          <a:p>
            <a:r>
              <a:rPr lang="en-US" dirty="0"/>
              <a:t>SET POINT</a:t>
            </a:r>
            <a:endParaRPr lang="en-US" baseline="-25000" dirty="0"/>
          </a:p>
        </p:txBody>
      </p:sp>
      <p:sp>
        <p:nvSpPr>
          <p:cNvPr id="105" name="Rectangle 104">
            <a:extLst>
              <a:ext uri="{FF2B5EF4-FFF2-40B4-BE49-F238E27FC236}">
                <a16:creationId xmlns:a16="http://schemas.microsoft.com/office/drawing/2014/main" id="{11337716-9A21-443A-86DE-249FF3019BFF}"/>
              </a:ext>
            </a:extLst>
          </p:cNvPr>
          <p:cNvSpPr/>
          <p:nvPr/>
        </p:nvSpPr>
        <p:spPr>
          <a:xfrm>
            <a:off x="5611035" y="3819393"/>
            <a:ext cx="3190083" cy="3439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IN-LINE FIBER DIAM DETECTOR</a:t>
            </a:r>
          </a:p>
        </p:txBody>
      </p:sp>
      <p:sp>
        <p:nvSpPr>
          <p:cNvPr id="2" name="Rectangle 1">
            <a:extLst>
              <a:ext uri="{FF2B5EF4-FFF2-40B4-BE49-F238E27FC236}">
                <a16:creationId xmlns:a16="http://schemas.microsoft.com/office/drawing/2014/main" id="{434DB244-B3C2-43B0-A500-85BC86693767}"/>
              </a:ext>
            </a:extLst>
          </p:cNvPr>
          <p:cNvSpPr/>
          <p:nvPr/>
        </p:nvSpPr>
        <p:spPr>
          <a:xfrm>
            <a:off x="6623031" y="1129155"/>
            <a:ext cx="1166068" cy="90740"/>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FEEDER TC</a:t>
            </a:r>
          </a:p>
        </p:txBody>
      </p:sp>
      <p:sp>
        <p:nvSpPr>
          <p:cNvPr id="65" name="Rectangle 64">
            <a:extLst>
              <a:ext uri="{FF2B5EF4-FFF2-40B4-BE49-F238E27FC236}">
                <a16:creationId xmlns:a16="http://schemas.microsoft.com/office/drawing/2014/main" id="{BC66D98E-1CCF-474D-BF5D-344F0F137BC0}"/>
              </a:ext>
            </a:extLst>
          </p:cNvPr>
          <p:cNvSpPr/>
          <p:nvPr/>
        </p:nvSpPr>
        <p:spPr>
          <a:xfrm>
            <a:off x="6636036" y="3117629"/>
            <a:ext cx="1166068" cy="90740"/>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HEATER TC 2</a:t>
            </a:r>
          </a:p>
        </p:txBody>
      </p:sp>
      <p:sp>
        <p:nvSpPr>
          <p:cNvPr id="70" name="Rectangle 69">
            <a:extLst>
              <a:ext uri="{FF2B5EF4-FFF2-40B4-BE49-F238E27FC236}">
                <a16:creationId xmlns:a16="http://schemas.microsoft.com/office/drawing/2014/main" id="{35DE80C5-44E8-446E-9001-6E9D6BE06943}"/>
              </a:ext>
            </a:extLst>
          </p:cNvPr>
          <p:cNvSpPr/>
          <p:nvPr/>
        </p:nvSpPr>
        <p:spPr>
          <a:xfrm>
            <a:off x="6636036" y="2480835"/>
            <a:ext cx="1166068" cy="90740"/>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HEATER TC 1</a:t>
            </a:r>
          </a:p>
        </p:txBody>
      </p:sp>
      <p:sp>
        <p:nvSpPr>
          <p:cNvPr id="75" name="Rectangle 74">
            <a:extLst>
              <a:ext uri="{FF2B5EF4-FFF2-40B4-BE49-F238E27FC236}">
                <a16:creationId xmlns:a16="http://schemas.microsoft.com/office/drawing/2014/main" id="{E80F031D-CA18-42FC-AFAB-3DAD80BE21E8}"/>
              </a:ext>
            </a:extLst>
          </p:cNvPr>
          <p:cNvSpPr/>
          <p:nvPr/>
        </p:nvSpPr>
        <p:spPr>
          <a:xfrm>
            <a:off x="6636036" y="3722453"/>
            <a:ext cx="1166068" cy="90740"/>
          </a:xfrm>
          <a:prstGeom prst="rect">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UPTAKE TC</a:t>
            </a:r>
          </a:p>
        </p:txBody>
      </p:sp>
      <p:sp>
        <p:nvSpPr>
          <p:cNvPr id="3" name="Rectangle 2">
            <a:extLst>
              <a:ext uri="{FF2B5EF4-FFF2-40B4-BE49-F238E27FC236}">
                <a16:creationId xmlns:a16="http://schemas.microsoft.com/office/drawing/2014/main" id="{1DE331F8-DF13-411A-8556-BB849510496C}"/>
              </a:ext>
            </a:extLst>
          </p:cNvPr>
          <p:cNvSpPr/>
          <p:nvPr/>
        </p:nvSpPr>
        <p:spPr>
          <a:xfrm>
            <a:off x="8765899" y="3989243"/>
            <a:ext cx="3916235" cy="2862322"/>
          </a:xfrm>
          <a:prstGeom prst="rect">
            <a:avLst/>
          </a:prstGeom>
        </p:spPr>
        <p:txBody>
          <a:bodyPr wrap="square">
            <a:spAutoFit/>
          </a:bodyPr>
          <a:lstStyle/>
          <a:p>
            <a:r>
              <a:rPr lang="en-US" dirty="0">
                <a:latin typeface="Calibri" panose="020F0502020204030204" pitchFamily="34" charset="0"/>
                <a:cs typeface="Times New Roman" panose="02020603050405020304" pitchFamily="18" charset="0"/>
              </a:rPr>
              <a:t>Assuming:</a:t>
            </a:r>
          </a:p>
          <a:p>
            <a:r>
              <a:rPr lang="en-US" dirty="0" err="1">
                <a:latin typeface="Calibri" panose="020F0502020204030204" pitchFamily="34" charset="0"/>
                <a:cs typeface="Times New Roman" panose="02020603050405020304" pitchFamily="18" charset="0"/>
              </a:rPr>
              <a:t>D</a:t>
            </a:r>
            <a:r>
              <a:rPr lang="en-US" baseline="-25000" dirty="0" err="1">
                <a:latin typeface="Calibri" panose="020F0502020204030204" pitchFamily="34" charset="0"/>
                <a:cs typeface="Times New Roman" panose="02020603050405020304" pitchFamily="18" charset="0"/>
              </a:rPr>
              <a:t>preform</a:t>
            </a:r>
            <a:r>
              <a:rPr lang="en-US" dirty="0">
                <a:latin typeface="Calibri" panose="020F0502020204030204" pitchFamily="34" charset="0"/>
                <a:cs typeface="Times New Roman" panose="02020603050405020304" pitchFamily="18" charset="0"/>
              </a:rPr>
              <a:t> = 20 mm and </a:t>
            </a:r>
            <a:r>
              <a:rPr lang="en-US" dirty="0" err="1">
                <a:latin typeface="Calibri" panose="020F0502020204030204" pitchFamily="34" charset="0"/>
                <a:cs typeface="Times New Roman" panose="02020603050405020304" pitchFamily="18" charset="0"/>
              </a:rPr>
              <a:t>D</a:t>
            </a:r>
            <a:r>
              <a:rPr lang="en-US" baseline="-25000" dirty="0" err="1">
                <a:latin typeface="Calibri" panose="020F0502020204030204" pitchFamily="34" charset="0"/>
                <a:cs typeface="Times New Roman" panose="02020603050405020304" pitchFamily="18" charset="0"/>
              </a:rPr>
              <a:t>fiber</a:t>
            </a:r>
            <a:r>
              <a:rPr lang="en-US" dirty="0">
                <a:latin typeface="Calibri" panose="020F0502020204030204" pitchFamily="34" charset="0"/>
                <a:cs typeface="Times New Roman" panose="02020603050405020304" pitchFamily="18" charset="0"/>
              </a:rPr>
              <a:t> = 0.2 mm</a:t>
            </a:r>
          </a:p>
          <a:p>
            <a:endParaRPr lang="en-US" dirty="0">
              <a:latin typeface="Calibri" panose="020F0502020204030204" pitchFamily="34" charset="0"/>
              <a:cs typeface="Times New Roman" panose="02020603050405020304" pitchFamily="18" charset="0"/>
            </a:endParaRPr>
          </a:p>
          <a:p>
            <a:r>
              <a:rPr lang="en-US" dirty="0">
                <a:latin typeface="Calibri" panose="020F0502020204030204" pitchFamily="34" charset="0"/>
                <a:ea typeface="Calibri" panose="020F0502020204030204" pitchFamily="34" charset="0"/>
                <a:cs typeface="Times New Roman" panose="02020603050405020304" pitchFamily="18" charset="0"/>
              </a:rPr>
              <a:t>Reduction of diameter by 100x</a:t>
            </a:r>
          </a:p>
          <a:p>
            <a:r>
              <a:rPr lang="en-US" dirty="0">
                <a:latin typeface="Calibri" panose="020F0502020204030204" pitchFamily="34" charset="0"/>
                <a:ea typeface="Calibri" panose="020F0502020204030204" pitchFamily="34" charset="0"/>
                <a:cs typeface="Times New Roman" panose="02020603050405020304" pitchFamily="18" charset="0"/>
              </a:rPr>
              <a:t>=</a:t>
            </a:r>
          </a:p>
          <a:p>
            <a:r>
              <a:rPr lang="en-US" dirty="0">
                <a:latin typeface="Calibri" panose="020F0502020204030204" pitchFamily="34" charset="0"/>
                <a:ea typeface="Calibri" panose="020F0502020204030204" pitchFamily="34" charset="0"/>
                <a:cs typeface="Times New Roman" panose="02020603050405020304" pitchFamily="18" charset="0"/>
              </a:rPr>
              <a:t>Increased length by 10,000x </a:t>
            </a:r>
          </a:p>
          <a:p>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latin typeface="Calibri" panose="020F0502020204030204" pitchFamily="34" charset="0"/>
                <a:ea typeface="Calibri" panose="020F0502020204030204" pitchFamily="34" charset="0"/>
                <a:cs typeface="Times New Roman" panose="02020603050405020304" pitchFamily="18" charset="0"/>
              </a:rPr>
              <a:t>Therefore:</a:t>
            </a:r>
          </a:p>
          <a:p>
            <a:r>
              <a:rPr lang="en-US" dirty="0">
                <a:latin typeface="Calibri" panose="020F0502020204030204" pitchFamily="34" charset="0"/>
                <a:ea typeface="Calibri" panose="020F0502020204030204" pitchFamily="34" charset="0"/>
                <a:cs typeface="Times New Roman" panose="02020603050405020304" pitchFamily="18" charset="0"/>
              </a:rPr>
              <a:t>If </a:t>
            </a:r>
            <a:r>
              <a:rPr lang="en-US" dirty="0" err="1">
                <a:latin typeface="Calibri" panose="020F0502020204030204" pitchFamily="34" charset="0"/>
                <a:ea typeface="Calibri" panose="020F0502020204030204" pitchFamily="34" charset="0"/>
                <a:cs typeface="Times New Roman" panose="02020603050405020304" pitchFamily="18" charset="0"/>
              </a:rPr>
              <a:t>v</a:t>
            </a:r>
            <a:r>
              <a:rPr lang="en-US" baseline="-25000" dirty="0" err="1">
                <a:latin typeface="Calibri" panose="020F0502020204030204" pitchFamily="34" charset="0"/>
                <a:ea typeface="Calibri" panose="020F0502020204030204" pitchFamily="34" charset="0"/>
                <a:cs typeface="Times New Roman" panose="02020603050405020304" pitchFamily="18" charset="0"/>
              </a:rPr>
              <a:t>feedrate</a:t>
            </a:r>
            <a:r>
              <a:rPr lang="en-US" dirty="0">
                <a:latin typeface="Calibri" panose="020F0502020204030204" pitchFamily="34" charset="0"/>
                <a:ea typeface="Calibri" panose="020F0502020204030204" pitchFamily="34" charset="0"/>
                <a:cs typeface="Times New Roman" panose="02020603050405020304" pitchFamily="18" charset="0"/>
              </a:rPr>
              <a:t> = 1 mm/s, </a:t>
            </a:r>
          </a:p>
          <a:p>
            <a:r>
              <a:rPr lang="en-US" dirty="0">
                <a:latin typeface="Calibri" panose="020F0502020204030204" pitchFamily="34" charset="0"/>
                <a:ea typeface="Calibri" panose="020F0502020204030204" pitchFamily="34" charset="0"/>
                <a:cs typeface="Times New Roman" panose="02020603050405020304" pitchFamily="18" charset="0"/>
              </a:rPr>
              <a:t>Then </a:t>
            </a:r>
            <a:r>
              <a:rPr lang="en-US" dirty="0" err="1">
                <a:latin typeface="Calibri" panose="020F0502020204030204" pitchFamily="34" charset="0"/>
                <a:ea typeface="Calibri" panose="020F0502020204030204" pitchFamily="34" charset="0"/>
                <a:cs typeface="Times New Roman" panose="02020603050405020304" pitchFamily="18" charset="0"/>
              </a:rPr>
              <a:t>v</a:t>
            </a:r>
            <a:r>
              <a:rPr lang="en-US" baseline="-25000" dirty="0" err="1">
                <a:latin typeface="Calibri" panose="020F0502020204030204" pitchFamily="34" charset="0"/>
                <a:ea typeface="Calibri" panose="020F0502020204030204" pitchFamily="34" charset="0"/>
                <a:cs typeface="Times New Roman" panose="02020603050405020304" pitchFamily="18" charset="0"/>
              </a:rPr>
              <a:t>uptakerate</a:t>
            </a:r>
            <a:r>
              <a:rPr lang="en-US" dirty="0">
                <a:latin typeface="Calibri" panose="020F0502020204030204" pitchFamily="34" charset="0"/>
                <a:ea typeface="Calibri" panose="020F0502020204030204" pitchFamily="34" charset="0"/>
                <a:cs typeface="Times New Roman" panose="02020603050405020304" pitchFamily="18" charset="0"/>
              </a:rPr>
              <a:t> = 10,000 mm/s</a:t>
            </a:r>
          </a:p>
        </p:txBody>
      </p:sp>
      <p:sp>
        <p:nvSpPr>
          <p:cNvPr id="76" name="Rectangle 75">
            <a:extLst>
              <a:ext uri="{FF2B5EF4-FFF2-40B4-BE49-F238E27FC236}">
                <a16:creationId xmlns:a16="http://schemas.microsoft.com/office/drawing/2014/main" id="{501C0550-6280-4900-9DCA-BE58829F2E7D}"/>
              </a:ext>
            </a:extLst>
          </p:cNvPr>
          <p:cNvSpPr/>
          <p:nvPr/>
        </p:nvSpPr>
        <p:spPr>
          <a:xfrm>
            <a:off x="6495243" y="4348711"/>
            <a:ext cx="1434664" cy="3439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Tensiometer</a:t>
            </a:r>
          </a:p>
        </p:txBody>
      </p:sp>
      <p:sp>
        <p:nvSpPr>
          <p:cNvPr id="77" name="Right Triangle 76">
            <a:extLst>
              <a:ext uri="{FF2B5EF4-FFF2-40B4-BE49-F238E27FC236}">
                <a16:creationId xmlns:a16="http://schemas.microsoft.com/office/drawing/2014/main" id="{B5EB0424-A585-4A91-8138-37D60D2620FB}"/>
              </a:ext>
            </a:extLst>
          </p:cNvPr>
          <p:cNvSpPr/>
          <p:nvPr/>
        </p:nvSpPr>
        <p:spPr>
          <a:xfrm rot="5400000">
            <a:off x="7279335" y="1229823"/>
            <a:ext cx="158295" cy="158295"/>
          </a:xfrm>
          <a:prstGeom prst="rtTriangl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ight Triangle 84">
            <a:extLst>
              <a:ext uri="{FF2B5EF4-FFF2-40B4-BE49-F238E27FC236}">
                <a16:creationId xmlns:a16="http://schemas.microsoft.com/office/drawing/2014/main" id="{453E8BD9-5DE5-4CDC-A3C2-F61EFE81AA5D}"/>
              </a:ext>
            </a:extLst>
          </p:cNvPr>
          <p:cNvSpPr/>
          <p:nvPr/>
        </p:nvSpPr>
        <p:spPr>
          <a:xfrm rot="10800000">
            <a:off x="6987521" y="1229823"/>
            <a:ext cx="158295" cy="158295"/>
          </a:xfrm>
          <a:prstGeom prst="rtTriangl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01DF3C81-A12A-45E1-BF50-10AD9E248CF0}"/>
              </a:ext>
            </a:extLst>
          </p:cNvPr>
          <p:cNvGrpSpPr/>
          <p:nvPr/>
        </p:nvGrpSpPr>
        <p:grpSpPr>
          <a:xfrm>
            <a:off x="9315245" y="180262"/>
            <a:ext cx="3087079" cy="2300919"/>
            <a:chOff x="10493435" y="1173789"/>
            <a:chExt cx="3087079" cy="2300919"/>
          </a:xfrm>
        </p:grpSpPr>
        <p:sp>
          <p:nvSpPr>
            <p:cNvPr id="5" name="Cloud 4">
              <a:extLst>
                <a:ext uri="{FF2B5EF4-FFF2-40B4-BE49-F238E27FC236}">
                  <a16:creationId xmlns:a16="http://schemas.microsoft.com/office/drawing/2014/main" id="{5A001EEC-3E93-4116-803B-529A3FB285D6}"/>
                </a:ext>
              </a:extLst>
            </p:cNvPr>
            <p:cNvSpPr/>
            <p:nvPr/>
          </p:nvSpPr>
          <p:spPr>
            <a:xfrm>
              <a:off x="10493435" y="1173789"/>
              <a:ext cx="3087079" cy="2300919"/>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FF77EEFA-248E-4423-BBE4-DC9AFE0F18D0}"/>
                </a:ext>
              </a:extLst>
            </p:cNvPr>
            <p:cNvGrpSpPr/>
            <p:nvPr/>
          </p:nvGrpSpPr>
          <p:grpSpPr>
            <a:xfrm>
              <a:off x="11341869" y="1692539"/>
              <a:ext cx="2007200" cy="1325457"/>
              <a:chOff x="10369281" y="1993528"/>
              <a:chExt cx="2007200" cy="1325457"/>
            </a:xfrm>
          </p:grpSpPr>
          <p:sp>
            <p:nvSpPr>
              <p:cNvPr id="78" name="Rectangle 77">
                <a:extLst>
                  <a:ext uri="{FF2B5EF4-FFF2-40B4-BE49-F238E27FC236}">
                    <a16:creationId xmlns:a16="http://schemas.microsoft.com/office/drawing/2014/main" id="{6D198B08-B103-4F51-883A-9B8D3C801BD2}"/>
                  </a:ext>
                </a:extLst>
              </p:cNvPr>
              <p:cNvSpPr/>
              <p:nvPr/>
            </p:nvSpPr>
            <p:spPr>
              <a:xfrm>
                <a:off x="10369281" y="1993528"/>
                <a:ext cx="109054" cy="132545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EFEB4D7B-4220-47D4-8662-CDF514BC0027}"/>
                  </a:ext>
                </a:extLst>
              </p:cNvPr>
              <p:cNvSpPr/>
              <p:nvPr/>
            </p:nvSpPr>
            <p:spPr>
              <a:xfrm>
                <a:off x="10820565" y="1993528"/>
                <a:ext cx="109054" cy="110720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Isosceles Triangle 81">
                <a:extLst>
                  <a:ext uri="{FF2B5EF4-FFF2-40B4-BE49-F238E27FC236}">
                    <a16:creationId xmlns:a16="http://schemas.microsoft.com/office/drawing/2014/main" id="{53BDBEDD-56F4-483B-B26F-9189935138DB}"/>
                  </a:ext>
                </a:extLst>
              </p:cNvPr>
              <p:cNvSpPr/>
              <p:nvPr/>
            </p:nvSpPr>
            <p:spPr>
              <a:xfrm flipV="1">
                <a:off x="10820565" y="3100735"/>
                <a:ext cx="109054" cy="218250"/>
              </a:xfrm>
              <a:prstGeom prst="triangle">
                <a:avLst>
                  <a:gd name="adj" fmla="val 47817"/>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Arrow: Right 82">
                <a:extLst>
                  <a:ext uri="{FF2B5EF4-FFF2-40B4-BE49-F238E27FC236}">
                    <a16:creationId xmlns:a16="http://schemas.microsoft.com/office/drawing/2014/main" id="{98EF224D-6DB9-46DE-A4F6-88FA2A182894}"/>
                  </a:ext>
                </a:extLst>
              </p:cNvPr>
              <p:cNvSpPr/>
              <p:nvPr/>
            </p:nvSpPr>
            <p:spPr>
              <a:xfrm>
                <a:off x="10553700" y="2479960"/>
                <a:ext cx="207169" cy="237905"/>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DF44FC11-0E2C-4920-8C9D-DAB0BF4651CD}"/>
                  </a:ext>
                </a:extLst>
              </p:cNvPr>
              <p:cNvSpPr txBox="1"/>
              <p:nvPr/>
            </p:nvSpPr>
            <p:spPr>
              <a:xfrm>
                <a:off x="11078774" y="2216425"/>
                <a:ext cx="1297707" cy="646331"/>
              </a:xfrm>
              <a:prstGeom prst="rect">
                <a:avLst/>
              </a:prstGeom>
              <a:noFill/>
            </p:spPr>
            <p:txBody>
              <a:bodyPr wrap="square" rtlCol="0">
                <a:spAutoFit/>
              </a:bodyPr>
              <a:lstStyle/>
              <a:p>
                <a:r>
                  <a:rPr lang="en-US" sz="1200" dirty="0"/>
                  <a:t>Pre-shape preforms to have a conical tip?</a:t>
                </a:r>
              </a:p>
            </p:txBody>
          </p:sp>
        </p:grpSp>
      </p:grpSp>
      <p:sp>
        <p:nvSpPr>
          <p:cNvPr id="14" name="Cloud 13">
            <a:extLst>
              <a:ext uri="{FF2B5EF4-FFF2-40B4-BE49-F238E27FC236}">
                <a16:creationId xmlns:a16="http://schemas.microsoft.com/office/drawing/2014/main" id="{6D552722-80C2-47AE-8F00-E00D83192B18}"/>
              </a:ext>
            </a:extLst>
          </p:cNvPr>
          <p:cNvSpPr/>
          <p:nvPr/>
        </p:nvSpPr>
        <p:spPr>
          <a:xfrm>
            <a:off x="11333250" y="2357127"/>
            <a:ext cx="422632" cy="406199"/>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Cloud 86">
            <a:extLst>
              <a:ext uri="{FF2B5EF4-FFF2-40B4-BE49-F238E27FC236}">
                <a16:creationId xmlns:a16="http://schemas.microsoft.com/office/drawing/2014/main" id="{EA84D8B8-2B9F-4207-BC6D-BCC645098507}"/>
              </a:ext>
            </a:extLst>
          </p:cNvPr>
          <p:cNvSpPr/>
          <p:nvPr/>
        </p:nvSpPr>
        <p:spPr>
          <a:xfrm>
            <a:off x="11719524" y="2701741"/>
            <a:ext cx="265050" cy="254744"/>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6F61F3C-6913-4FE6-8FB0-3A91E78FA8DC}"/>
              </a:ext>
            </a:extLst>
          </p:cNvPr>
          <p:cNvSpPr txBox="1"/>
          <p:nvPr/>
        </p:nvSpPr>
        <p:spPr>
          <a:xfrm>
            <a:off x="0" y="-2248"/>
            <a:ext cx="5394370" cy="584775"/>
          </a:xfrm>
          <a:prstGeom prst="rect">
            <a:avLst/>
          </a:prstGeom>
          <a:noFill/>
        </p:spPr>
        <p:txBody>
          <a:bodyPr wrap="square" rtlCol="0">
            <a:spAutoFit/>
          </a:bodyPr>
          <a:lstStyle/>
          <a:p>
            <a:r>
              <a:rPr lang="en-US" sz="3200" dirty="0"/>
              <a:t>Thermal Draw Tower Concept:</a:t>
            </a:r>
          </a:p>
        </p:txBody>
      </p:sp>
      <p:sp>
        <p:nvSpPr>
          <p:cNvPr id="94" name="Rectangle 93">
            <a:extLst>
              <a:ext uri="{FF2B5EF4-FFF2-40B4-BE49-F238E27FC236}">
                <a16:creationId xmlns:a16="http://schemas.microsoft.com/office/drawing/2014/main" id="{9B11AC83-0B47-4626-9E9C-40C1069AF0BC}"/>
              </a:ext>
            </a:extLst>
          </p:cNvPr>
          <p:cNvSpPr/>
          <p:nvPr/>
        </p:nvSpPr>
        <p:spPr>
          <a:xfrm>
            <a:off x="6495243" y="3295293"/>
            <a:ext cx="1434664" cy="3439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Cooling Fans</a:t>
            </a:r>
          </a:p>
        </p:txBody>
      </p:sp>
    </p:spTree>
    <p:extLst>
      <p:ext uri="{BB962C8B-B14F-4D97-AF65-F5344CB8AC3E}">
        <p14:creationId xmlns:p14="http://schemas.microsoft.com/office/powerpoint/2010/main" val="21218467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12B6C7-ECC8-43A4-9C9E-FCF7430C0911}"/>
              </a:ext>
            </a:extLst>
          </p:cNvPr>
          <p:cNvPicPr>
            <a:picLocks noChangeAspect="1"/>
          </p:cNvPicPr>
          <p:nvPr/>
        </p:nvPicPr>
        <p:blipFill>
          <a:blip r:embed="rId2"/>
          <a:stretch>
            <a:fillRect/>
          </a:stretch>
        </p:blipFill>
        <p:spPr>
          <a:xfrm>
            <a:off x="838200" y="1986168"/>
            <a:ext cx="5458587" cy="2353003"/>
          </a:xfrm>
          <a:prstGeom prst="rect">
            <a:avLst/>
          </a:prstGeom>
        </p:spPr>
      </p:pic>
      <p:pic>
        <p:nvPicPr>
          <p:cNvPr id="5" name="Picture 4">
            <a:extLst>
              <a:ext uri="{FF2B5EF4-FFF2-40B4-BE49-F238E27FC236}">
                <a16:creationId xmlns:a16="http://schemas.microsoft.com/office/drawing/2014/main" id="{234C8C57-C8B1-46BD-976E-FA41D83AA005}"/>
              </a:ext>
            </a:extLst>
          </p:cNvPr>
          <p:cNvPicPr>
            <a:picLocks noChangeAspect="1"/>
          </p:cNvPicPr>
          <p:nvPr/>
        </p:nvPicPr>
        <p:blipFill>
          <a:blip r:embed="rId3"/>
          <a:stretch>
            <a:fillRect/>
          </a:stretch>
        </p:blipFill>
        <p:spPr>
          <a:xfrm>
            <a:off x="6296787" y="1986168"/>
            <a:ext cx="5382376" cy="1476581"/>
          </a:xfrm>
          <a:prstGeom prst="rect">
            <a:avLst/>
          </a:prstGeom>
        </p:spPr>
      </p:pic>
      <p:sp>
        <p:nvSpPr>
          <p:cNvPr id="3" name="TextBox 2">
            <a:extLst>
              <a:ext uri="{FF2B5EF4-FFF2-40B4-BE49-F238E27FC236}">
                <a16:creationId xmlns:a16="http://schemas.microsoft.com/office/drawing/2014/main" id="{E7AE20CF-B393-40DD-9452-2AE3E3E754A3}"/>
              </a:ext>
            </a:extLst>
          </p:cNvPr>
          <p:cNvSpPr txBox="1"/>
          <p:nvPr/>
        </p:nvSpPr>
        <p:spPr>
          <a:xfrm>
            <a:off x="8707582" y="4540827"/>
            <a:ext cx="2306782" cy="1477328"/>
          </a:xfrm>
          <a:prstGeom prst="rect">
            <a:avLst/>
          </a:prstGeom>
          <a:noFill/>
        </p:spPr>
        <p:txBody>
          <a:bodyPr wrap="square" rtlCol="0">
            <a:spAutoFit/>
          </a:bodyPr>
          <a:lstStyle/>
          <a:p>
            <a:r>
              <a:rPr lang="en-US" dirty="0"/>
              <a:t>1 – BLUE – C (GND)</a:t>
            </a:r>
          </a:p>
          <a:p>
            <a:r>
              <a:rPr lang="en-US" dirty="0"/>
              <a:t>2 – BLACK – NC (INT) </a:t>
            </a:r>
          </a:p>
          <a:p>
            <a:r>
              <a:rPr lang="en-US" dirty="0"/>
              <a:t>----</a:t>
            </a:r>
          </a:p>
          <a:p>
            <a:r>
              <a:rPr lang="en-US" dirty="0"/>
              <a:t>3 – WHITE – NC (INT)</a:t>
            </a:r>
          </a:p>
          <a:p>
            <a:r>
              <a:rPr lang="en-US" dirty="0"/>
              <a:t>4 – GREEN – C (GND)</a:t>
            </a:r>
          </a:p>
        </p:txBody>
      </p:sp>
    </p:spTree>
    <p:extLst>
      <p:ext uri="{BB962C8B-B14F-4D97-AF65-F5344CB8AC3E}">
        <p14:creationId xmlns:p14="http://schemas.microsoft.com/office/powerpoint/2010/main" val="12494292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F16B8-16B6-45E9-A4F1-78D320D1DA7C}"/>
              </a:ext>
            </a:extLst>
          </p:cNvPr>
          <p:cNvSpPr>
            <a:spLocks noGrp="1"/>
          </p:cNvSpPr>
          <p:nvPr>
            <p:ph type="title"/>
          </p:nvPr>
        </p:nvSpPr>
        <p:spPr/>
        <p:txBody>
          <a:bodyPr/>
          <a:lstStyle/>
          <a:p>
            <a:r>
              <a:rPr lang="en-US" dirty="0" err="1"/>
              <a:t>AccelStepper.h</a:t>
            </a:r>
            <a:r>
              <a:rPr lang="en-US" dirty="0"/>
              <a:t> Library</a:t>
            </a:r>
          </a:p>
        </p:txBody>
      </p:sp>
      <p:sp>
        <p:nvSpPr>
          <p:cNvPr id="3" name="Content Placeholder 2">
            <a:extLst>
              <a:ext uri="{FF2B5EF4-FFF2-40B4-BE49-F238E27FC236}">
                <a16:creationId xmlns:a16="http://schemas.microsoft.com/office/drawing/2014/main" id="{464E0DEA-6D11-4A0C-8170-0BC6B33C52A2}"/>
              </a:ext>
            </a:extLst>
          </p:cNvPr>
          <p:cNvSpPr>
            <a:spLocks noGrp="1"/>
          </p:cNvSpPr>
          <p:nvPr>
            <p:ph idx="1"/>
          </p:nvPr>
        </p:nvSpPr>
        <p:spPr/>
        <p:txBody>
          <a:bodyPr>
            <a:normAutofit lnSpcReduction="10000"/>
          </a:bodyPr>
          <a:lstStyle/>
          <a:p>
            <a:r>
              <a:rPr lang="en-US" dirty="0" err="1"/>
              <a:t>AccelStepper.feedmotor</a:t>
            </a:r>
            <a:r>
              <a:rPr lang="en-US" dirty="0"/>
              <a:t>(</a:t>
            </a:r>
            <a:r>
              <a:rPr lang="en-US" dirty="0" err="1"/>
              <a:t>AccelStepper</a:t>
            </a:r>
            <a:r>
              <a:rPr lang="en-US" dirty="0"/>
              <a:t>::DRIVER (interface), </a:t>
            </a:r>
            <a:r>
              <a:rPr lang="en-US" dirty="0" err="1"/>
              <a:t>step_pin</a:t>
            </a:r>
            <a:r>
              <a:rPr lang="en-US" dirty="0"/>
              <a:t>, </a:t>
            </a:r>
            <a:r>
              <a:rPr lang="en-US" dirty="0" err="1"/>
              <a:t>dir_pin</a:t>
            </a:r>
            <a:r>
              <a:rPr lang="en-US" dirty="0"/>
              <a:t>)</a:t>
            </a:r>
          </a:p>
          <a:p>
            <a:endParaRPr lang="en-US" dirty="0"/>
          </a:p>
          <a:p>
            <a:r>
              <a:rPr lang="en-US" dirty="0"/>
              <a:t>Return the carriage to the top starting point by pressing both switches to enable the software loop, then press the bottom (positive) limit switch to reverse the direction of the run() command and over-ride the user set feed speed with the maximum.  This should run until the top (negative) limit switch is triggered, at this point the motor should be stopped, the direction reversed and then moved down a couple full rotations (approx. 5mm per revolution; 3200 steps per revolution)</a:t>
            </a:r>
          </a:p>
        </p:txBody>
      </p:sp>
    </p:spTree>
    <p:extLst>
      <p:ext uri="{BB962C8B-B14F-4D97-AF65-F5344CB8AC3E}">
        <p14:creationId xmlns:p14="http://schemas.microsoft.com/office/powerpoint/2010/main" val="6401760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A17A4-2A56-4414-95FF-FA793F570E1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CD85335-EBB0-4EA4-9D5C-C13AD6B3E887}"/>
              </a:ext>
            </a:extLst>
          </p:cNvPr>
          <p:cNvSpPr>
            <a:spLocks noGrp="1"/>
          </p:cNvSpPr>
          <p:nvPr>
            <p:ph idx="1"/>
          </p:nvPr>
        </p:nvSpPr>
        <p:spPr/>
        <p:txBody>
          <a:bodyPr>
            <a:normAutofit fontScale="92500" lnSpcReduction="20000"/>
          </a:bodyPr>
          <a:lstStyle/>
          <a:p>
            <a:r>
              <a:rPr lang="en-US" dirty="0"/>
              <a:t>Initialize Settings and Display</a:t>
            </a:r>
          </a:p>
          <a:p>
            <a:r>
              <a:rPr lang="en-US" dirty="0"/>
              <a:t>Update Settings based on user inputs</a:t>
            </a:r>
          </a:p>
          <a:p>
            <a:r>
              <a:rPr lang="en-US" dirty="0" err="1"/>
              <a:t>runSpeed</a:t>
            </a:r>
            <a:r>
              <a:rPr lang="en-US" dirty="0"/>
              <a:t>()</a:t>
            </a:r>
          </a:p>
          <a:p>
            <a:r>
              <a:rPr lang="en-US" dirty="0" err="1"/>
              <a:t>updateDisplay</a:t>
            </a:r>
            <a:r>
              <a:rPr lang="en-US" dirty="0"/>
              <a:t>()</a:t>
            </a:r>
          </a:p>
          <a:p>
            <a:r>
              <a:rPr lang="en-US" dirty="0" err="1"/>
              <a:t>limitSwitch</a:t>
            </a:r>
            <a:r>
              <a:rPr lang="en-US" dirty="0"/>
              <a:t>()</a:t>
            </a:r>
          </a:p>
          <a:p>
            <a:pPr lvl="1"/>
            <a:r>
              <a:rPr lang="en-US" dirty="0"/>
              <a:t>If BOTH limit switches are being triggered together: user initiating software</a:t>
            </a:r>
          </a:p>
          <a:p>
            <a:pPr lvl="1"/>
            <a:r>
              <a:rPr lang="en-US" dirty="0"/>
              <a:t>If EITHER limit switch is hit while the OTHER is not: stop motor &amp; reverse direction</a:t>
            </a:r>
          </a:p>
          <a:p>
            <a:pPr lvl="1"/>
            <a:r>
              <a:rPr lang="en-US" dirty="0"/>
              <a:t>If NEITHER limit switch is being triggered: carriage should run at set speed (user or software) </a:t>
            </a:r>
          </a:p>
          <a:p>
            <a:pPr lvl="1"/>
            <a:r>
              <a:rPr lang="en-US" dirty="0"/>
              <a:t>While the limit switches are triggered, without some reverse movement, they will stay triggered and never enter the NEITHER condition</a:t>
            </a:r>
          </a:p>
          <a:p>
            <a:r>
              <a:rPr lang="en-US" dirty="0"/>
              <a:t>Reverse direction()</a:t>
            </a:r>
          </a:p>
          <a:p>
            <a:endParaRPr lang="en-US" dirty="0"/>
          </a:p>
          <a:p>
            <a:endParaRPr lang="en-US" dirty="0"/>
          </a:p>
        </p:txBody>
      </p:sp>
    </p:spTree>
    <p:extLst>
      <p:ext uri="{BB962C8B-B14F-4D97-AF65-F5344CB8AC3E}">
        <p14:creationId xmlns:p14="http://schemas.microsoft.com/office/powerpoint/2010/main" val="3316639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68BF8-3129-481D-847B-06418E530887}"/>
              </a:ext>
            </a:extLst>
          </p:cNvPr>
          <p:cNvSpPr>
            <a:spLocks noGrp="1"/>
          </p:cNvSpPr>
          <p:nvPr>
            <p:ph type="title"/>
          </p:nvPr>
        </p:nvSpPr>
        <p:spPr>
          <a:xfrm>
            <a:off x="838200" y="18255"/>
            <a:ext cx="10515600" cy="1325563"/>
          </a:xfrm>
        </p:spPr>
        <p:txBody>
          <a:bodyPr/>
          <a:lstStyle/>
          <a:p>
            <a:r>
              <a:rPr lang="en-US" dirty="0"/>
              <a:t>SSD1306 OLED Display – I2C</a:t>
            </a:r>
          </a:p>
        </p:txBody>
      </p:sp>
      <p:pic>
        <p:nvPicPr>
          <p:cNvPr id="3" name="Picture 2">
            <a:extLst>
              <a:ext uri="{FF2B5EF4-FFF2-40B4-BE49-F238E27FC236}">
                <a16:creationId xmlns:a16="http://schemas.microsoft.com/office/drawing/2014/main" id="{7CDEEF66-1E4C-413E-912F-6E6EADB4C648}"/>
              </a:ext>
            </a:extLst>
          </p:cNvPr>
          <p:cNvPicPr>
            <a:picLocks noChangeAspect="1"/>
          </p:cNvPicPr>
          <p:nvPr/>
        </p:nvPicPr>
        <p:blipFill>
          <a:blip r:embed="rId2"/>
          <a:stretch>
            <a:fillRect/>
          </a:stretch>
        </p:blipFill>
        <p:spPr>
          <a:xfrm>
            <a:off x="7948939" y="869155"/>
            <a:ext cx="3191501" cy="3252485"/>
          </a:xfrm>
          <a:prstGeom prst="rect">
            <a:avLst/>
          </a:prstGeom>
        </p:spPr>
      </p:pic>
      <p:sp>
        <p:nvSpPr>
          <p:cNvPr id="6" name="Content Placeholder 5">
            <a:extLst>
              <a:ext uri="{FF2B5EF4-FFF2-40B4-BE49-F238E27FC236}">
                <a16:creationId xmlns:a16="http://schemas.microsoft.com/office/drawing/2014/main" id="{A3E08B10-06C4-4BDC-B57F-12E80BE18FF0}"/>
              </a:ext>
            </a:extLst>
          </p:cNvPr>
          <p:cNvSpPr>
            <a:spLocks noGrp="1"/>
          </p:cNvSpPr>
          <p:nvPr>
            <p:ph idx="1"/>
          </p:nvPr>
        </p:nvSpPr>
        <p:spPr>
          <a:xfrm>
            <a:off x="838200" y="1343818"/>
            <a:ext cx="5884718" cy="4833145"/>
          </a:xfrm>
        </p:spPr>
        <p:txBody>
          <a:bodyPr/>
          <a:lstStyle/>
          <a:p>
            <a:r>
              <a:rPr lang="en-US" dirty="0"/>
              <a:t>Provides real-time text readouts of process settings such as feed speed, uptake speed, tension, diameter, etc.</a:t>
            </a:r>
          </a:p>
          <a:p>
            <a:r>
              <a:rPr lang="en-US" dirty="0"/>
              <a:t>Pin connections:</a:t>
            </a:r>
          </a:p>
          <a:p>
            <a:pPr lvl="1"/>
            <a:r>
              <a:rPr lang="en-US" dirty="0"/>
              <a:t>GND : GND</a:t>
            </a:r>
          </a:p>
          <a:p>
            <a:pPr lvl="1"/>
            <a:r>
              <a:rPr lang="en-US" dirty="0"/>
              <a:t>VCC : +5 V</a:t>
            </a:r>
          </a:p>
          <a:p>
            <a:pPr lvl="1"/>
            <a:r>
              <a:rPr lang="en-US" dirty="0"/>
              <a:t>SCL : SCL Comm Bus</a:t>
            </a:r>
          </a:p>
          <a:p>
            <a:pPr lvl="1"/>
            <a:r>
              <a:rPr lang="en-US" dirty="0"/>
              <a:t>SDA : SDA Comm Bus</a:t>
            </a:r>
          </a:p>
        </p:txBody>
      </p:sp>
      <p:grpSp>
        <p:nvGrpSpPr>
          <p:cNvPr id="18" name="Group 17">
            <a:extLst>
              <a:ext uri="{FF2B5EF4-FFF2-40B4-BE49-F238E27FC236}">
                <a16:creationId xmlns:a16="http://schemas.microsoft.com/office/drawing/2014/main" id="{B0E2DE1F-95D6-4CF1-89D8-039211C618AC}"/>
              </a:ext>
            </a:extLst>
          </p:cNvPr>
          <p:cNvGrpSpPr/>
          <p:nvPr/>
        </p:nvGrpSpPr>
        <p:grpSpPr>
          <a:xfrm>
            <a:off x="7936691" y="4800600"/>
            <a:ext cx="2365549" cy="1188245"/>
            <a:chOff x="7936691" y="4800600"/>
            <a:chExt cx="2365549" cy="1188245"/>
          </a:xfrm>
        </p:grpSpPr>
        <p:sp>
          <p:nvSpPr>
            <p:cNvPr id="7" name="Rectangle 6">
              <a:extLst>
                <a:ext uri="{FF2B5EF4-FFF2-40B4-BE49-F238E27FC236}">
                  <a16:creationId xmlns:a16="http://schemas.microsoft.com/office/drawing/2014/main" id="{2F57A663-911E-4ECB-8F9E-C7952A1AB7DF}"/>
                </a:ext>
              </a:extLst>
            </p:cNvPr>
            <p:cNvSpPr/>
            <p:nvPr/>
          </p:nvSpPr>
          <p:spPr>
            <a:xfrm>
              <a:off x="8663940" y="4800600"/>
              <a:ext cx="1638300" cy="11882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SSD1306 </a:t>
              </a:r>
            </a:p>
            <a:p>
              <a:pPr algn="ctr"/>
              <a:r>
                <a:rPr lang="en-US" dirty="0"/>
                <a:t>OLED Display 128x64</a:t>
              </a:r>
            </a:p>
          </p:txBody>
        </p:sp>
        <p:cxnSp>
          <p:nvCxnSpPr>
            <p:cNvPr id="9" name="Straight Connector 8">
              <a:extLst>
                <a:ext uri="{FF2B5EF4-FFF2-40B4-BE49-F238E27FC236}">
                  <a16:creationId xmlns:a16="http://schemas.microsoft.com/office/drawing/2014/main" id="{50BCE360-E1C3-4D7E-A977-D5DAADE63BEB}"/>
                </a:ext>
              </a:extLst>
            </p:cNvPr>
            <p:cNvCxnSpPr/>
            <p:nvPr/>
          </p:nvCxnSpPr>
          <p:spPr>
            <a:xfrm>
              <a:off x="8442960" y="5074920"/>
              <a:ext cx="2209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C2537A-F4CB-4EC8-809B-E903F45447B2}"/>
                </a:ext>
              </a:extLst>
            </p:cNvPr>
            <p:cNvCxnSpPr/>
            <p:nvPr/>
          </p:nvCxnSpPr>
          <p:spPr>
            <a:xfrm>
              <a:off x="8442960" y="5250180"/>
              <a:ext cx="2209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16AB570-1C44-4EBC-84DA-312D6B54F38F}"/>
                </a:ext>
              </a:extLst>
            </p:cNvPr>
            <p:cNvCxnSpPr/>
            <p:nvPr/>
          </p:nvCxnSpPr>
          <p:spPr>
            <a:xfrm>
              <a:off x="8442960" y="5440680"/>
              <a:ext cx="2209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5B6D8F4-E85D-48EC-8A06-63A513EB2A13}"/>
                </a:ext>
              </a:extLst>
            </p:cNvPr>
            <p:cNvCxnSpPr/>
            <p:nvPr/>
          </p:nvCxnSpPr>
          <p:spPr>
            <a:xfrm>
              <a:off x="8442960" y="5615940"/>
              <a:ext cx="2209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C7D5C1F2-672C-472C-B7C8-2747863872BA}"/>
                </a:ext>
              </a:extLst>
            </p:cNvPr>
            <p:cNvGrpSpPr/>
            <p:nvPr/>
          </p:nvGrpSpPr>
          <p:grpSpPr>
            <a:xfrm>
              <a:off x="7936691" y="4908412"/>
              <a:ext cx="555337" cy="873560"/>
              <a:chOff x="7656252" y="5178804"/>
              <a:chExt cx="555337" cy="873560"/>
            </a:xfrm>
          </p:grpSpPr>
          <p:sp>
            <p:nvSpPr>
              <p:cNvPr id="13" name="TextBox 12">
                <a:extLst>
                  <a:ext uri="{FF2B5EF4-FFF2-40B4-BE49-F238E27FC236}">
                    <a16:creationId xmlns:a16="http://schemas.microsoft.com/office/drawing/2014/main" id="{F2E119E8-0DE7-4BB3-B675-EBBFACDC82F6}"/>
                  </a:ext>
                </a:extLst>
              </p:cNvPr>
              <p:cNvSpPr txBox="1"/>
              <p:nvPr/>
            </p:nvSpPr>
            <p:spPr>
              <a:xfrm>
                <a:off x="7731298" y="5178804"/>
                <a:ext cx="480291" cy="307777"/>
              </a:xfrm>
              <a:prstGeom prst="rect">
                <a:avLst/>
              </a:prstGeom>
              <a:noFill/>
            </p:spPr>
            <p:txBody>
              <a:bodyPr wrap="square" rtlCol="0">
                <a:spAutoFit/>
              </a:bodyPr>
              <a:lstStyle/>
              <a:p>
                <a:r>
                  <a:rPr lang="en-US" sz="1400" dirty="0"/>
                  <a:t>SDA</a:t>
                </a:r>
              </a:p>
            </p:txBody>
          </p:sp>
          <p:sp>
            <p:nvSpPr>
              <p:cNvPr id="14" name="TextBox 13">
                <a:extLst>
                  <a:ext uri="{FF2B5EF4-FFF2-40B4-BE49-F238E27FC236}">
                    <a16:creationId xmlns:a16="http://schemas.microsoft.com/office/drawing/2014/main" id="{EC5DFD9F-55BD-47EB-B98A-5A2A5268364A}"/>
                  </a:ext>
                </a:extLst>
              </p:cNvPr>
              <p:cNvSpPr txBox="1"/>
              <p:nvPr/>
            </p:nvSpPr>
            <p:spPr>
              <a:xfrm>
                <a:off x="7731298" y="5360826"/>
                <a:ext cx="480291" cy="307777"/>
              </a:xfrm>
              <a:prstGeom prst="rect">
                <a:avLst/>
              </a:prstGeom>
              <a:noFill/>
            </p:spPr>
            <p:txBody>
              <a:bodyPr wrap="square" rtlCol="0">
                <a:spAutoFit/>
              </a:bodyPr>
              <a:lstStyle/>
              <a:p>
                <a:r>
                  <a:rPr lang="en-US" sz="1400" dirty="0"/>
                  <a:t>SCL</a:t>
                </a:r>
              </a:p>
            </p:txBody>
          </p:sp>
          <p:sp>
            <p:nvSpPr>
              <p:cNvPr id="15" name="TextBox 14">
                <a:extLst>
                  <a:ext uri="{FF2B5EF4-FFF2-40B4-BE49-F238E27FC236}">
                    <a16:creationId xmlns:a16="http://schemas.microsoft.com/office/drawing/2014/main" id="{39C9FDFE-9D50-4929-A6CB-B9D92A9CCE0C}"/>
                  </a:ext>
                </a:extLst>
              </p:cNvPr>
              <p:cNvSpPr txBox="1"/>
              <p:nvPr/>
            </p:nvSpPr>
            <p:spPr>
              <a:xfrm>
                <a:off x="7731298" y="5551867"/>
                <a:ext cx="480291" cy="307777"/>
              </a:xfrm>
              <a:prstGeom prst="rect">
                <a:avLst/>
              </a:prstGeom>
              <a:noFill/>
            </p:spPr>
            <p:txBody>
              <a:bodyPr wrap="square" rtlCol="0">
                <a:spAutoFit/>
              </a:bodyPr>
              <a:lstStyle/>
              <a:p>
                <a:r>
                  <a:rPr lang="en-US" sz="1400" dirty="0"/>
                  <a:t>+5V</a:t>
                </a:r>
              </a:p>
            </p:txBody>
          </p:sp>
          <p:sp>
            <p:nvSpPr>
              <p:cNvPr id="16" name="TextBox 15">
                <a:extLst>
                  <a:ext uri="{FF2B5EF4-FFF2-40B4-BE49-F238E27FC236}">
                    <a16:creationId xmlns:a16="http://schemas.microsoft.com/office/drawing/2014/main" id="{63FCBD44-4C82-4F56-B1FB-8A5775EEF0C4}"/>
                  </a:ext>
                </a:extLst>
              </p:cNvPr>
              <p:cNvSpPr txBox="1"/>
              <p:nvPr/>
            </p:nvSpPr>
            <p:spPr>
              <a:xfrm>
                <a:off x="7656252" y="5744587"/>
                <a:ext cx="554182" cy="307777"/>
              </a:xfrm>
              <a:prstGeom prst="rect">
                <a:avLst/>
              </a:prstGeom>
              <a:noFill/>
            </p:spPr>
            <p:txBody>
              <a:bodyPr wrap="square" rtlCol="0">
                <a:spAutoFit/>
              </a:bodyPr>
              <a:lstStyle/>
              <a:p>
                <a:r>
                  <a:rPr lang="en-US" sz="1400" dirty="0"/>
                  <a:t>GND</a:t>
                </a:r>
              </a:p>
            </p:txBody>
          </p:sp>
        </p:grpSp>
      </p:grpSp>
    </p:spTree>
    <p:extLst>
      <p:ext uri="{BB962C8B-B14F-4D97-AF65-F5344CB8AC3E}">
        <p14:creationId xmlns:p14="http://schemas.microsoft.com/office/powerpoint/2010/main" val="20376060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62DBA-9281-4374-A0E3-CABC0C7B17BD}"/>
              </a:ext>
            </a:extLst>
          </p:cNvPr>
          <p:cNvSpPr>
            <a:spLocks noGrp="1"/>
          </p:cNvSpPr>
          <p:nvPr>
            <p:ph type="title"/>
          </p:nvPr>
        </p:nvSpPr>
        <p:spPr/>
        <p:txBody>
          <a:bodyPr/>
          <a:lstStyle/>
          <a:p>
            <a:r>
              <a:rPr lang="en-US" dirty="0"/>
              <a:t>SSD1306 OLED Display Dimensions</a:t>
            </a:r>
          </a:p>
        </p:txBody>
      </p:sp>
      <p:pic>
        <p:nvPicPr>
          <p:cNvPr id="4" name="Content Placeholder 3">
            <a:extLst>
              <a:ext uri="{FF2B5EF4-FFF2-40B4-BE49-F238E27FC236}">
                <a16:creationId xmlns:a16="http://schemas.microsoft.com/office/drawing/2014/main" id="{9FDF0701-759B-4C47-AFD2-C72C1EBB7B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6568" y="1825625"/>
            <a:ext cx="5678864" cy="4351338"/>
          </a:xfrm>
          <a:prstGeom prst="rect">
            <a:avLst/>
          </a:prstGeom>
        </p:spPr>
      </p:pic>
    </p:spTree>
    <p:extLst>
      <p:ext uri="{BB962C8B-B14F-4D97-AF65-F5344CB8AC3E}">
        <p14:creationId xmlns:p14="http://schemas.microsoft.com/office/powerpoint/2010/main" val="18861829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B467D-70BA-4E5E-A943-47F57630E240}"/>
              </a:ext>
            </a:extLst>
          </p:cNvPr>
          <p:cNvSpPr>
            <a:spLocks noGrp="1"/>
          </p:cNvSpPr>
          <p:nvPr>
            <p:ph type="title"/>
          </p:nvPr>
        </p:nvSpPr>
        <p:spPr>
          <a:xfrm>
            <a:off x="838200" y="18255"/>
            <a:ext cx="10515600" cy="1325563"/>
          </a:xfrm>
        </p:spPr>
        <p:txBody>
          <a:bodyPr/>
          <a:lstStyle/>
          <a:p>
            <a:r>
              <a:rPr lang="en-US" dirty="0"/>
              <a:t>DS3502 Digital Potentiometer – I2C</a:t>
            </a:r>
          </a:p>
        </p:txBody>
      </p:sp>
      <p:sp>
        <p:nvSpPr>
          <p:cNvPr id="3" name="Content Placeholder 2">
            <a:extLst>
              <a:ext uri="{FF2B5EF4-FFF2-40B4-BE49-F238E27FC236}">
                <a16:creationId xmlns:a16="http://schemas.microsoft.com/office/drawing/2014/main" id="{C7CC290D-2369-42F0-B004-21697DFB447F}"/>
              </a:ext>
            </a:extLst>
          </p:cNvPr>
          <p:cNvSpPr>
            <a:spLocks noGrp="1"/>
          </p:cNvSpPr>
          <p:nvPr>
            <p:ph idx="1"/>
          </p:nvPr>
        </p:nvSpPr>
        <p:spPr>
          <a:xfrm>
            <a:off x="838200" y="1343818"/>
            <a:ext cx="5257800" cy="4833145"/>
          </a:xfrm>
        </p:spPr>
        <p:txBody>
          <a:bodyPr>
            <a:normAutofit/>
          </a:bodyPr>
          <a:lstStyle/>
          <a:p>
            <a:r>
              <a:rPr lang="en-US" dirty="0"/>
              <a:t>Digitally controls analog wiper pin RW from 0 – 5 V</a:t>
            </a:r>
          </a:p>
          <a:p>
            <a:r>
              <a:rPr lang="en-US" dirty="0"/>
              <a:t>Pin connections:</a:t>
            </a:r>
          </a:p>
          <a:p>
            <a:pPr lvl="1"/>
            <a:r>
              <a:rPr lang="en-US" dirty="0"/>
              <a:t>RL, GND : GND</a:t>
            </a:r>
          </a:p>
          <a:p>
            <a:pPr lvl="1"/>
            <a:r>
              <a:rPr lang="en-US" dirty="0"/>
              <a:t>RH, V</a:t>
            </a:r>
            <a:r>
              <a:rPr lang="en-US" baseline="-25000" dirty="0"/>
              <a:t>CC</a:t>
            </a:r>
            <a:r>
              <a:rPr lang="en-US" dirty="0"/>
              <a:t> : +5 V</a:t>
            </a:r>
          </a:p>
          <a:p>
            <a:pPr lvl="1"/>
            <a:r>
              <a:rPr lang="en-US" dirty="0"/>
              <a:t>RW : Analog I/O Pin A0</a:t>
            </a:r>
          </a:p>
          <a:p>
            <a:pPr lvl="1"/>
            <a:r>
              <a:rPr lang="en-US" dirty="0"/>
              <a:t>SCL : SCL Comm Bus</a:t>
            </a:r>
          </a:p>
          <a:p>
            <a:pPr lvl="1"/>
            <a:r>
              <a:rPr lang="en-US" dirty="0"/>
              <a:t>SDA : SDA Comm Bus</a:t>
            </a:r>
          </a:p>
          <a:p>
            <a:pPr lvl="1"/>
            <a:r>
              <a:rPr lang="en-US" dirty="0"/>
              <a:t>V+, A0, A1 : No Connection</a:t>
            </a:r>
          </a:p>
        </p:txBody>
      </p:sp>
      <p:pic>
        <p:nvPicPr>
          <p:cNvPr id="4" name="Picture 3">
            <a:extLst>
              <a:ext uri="{FF2B5EF4-FFF2-40B4-BE49-F238E27FC236}">
                <a16:creationId xmlns:a16="http://schemas.microsoft.com/office/drawing/2014/main" id="{CA198A6B-59A6-423C-8F2F-620FC9741316}"/>
              </a:ext>
            </a:extLst>
          </p:cNvPr>
          <p:cNvPicPr>
            <a:picLocks noChangeAspect="1"/>
          </p:cNvPicPr>
          <p:nvPr/>
        </p:nvPicPr>
        <p:blipFill rotWithShape="1">
          <a:blip r:embed="rId2"/>
          <a:srcRect l="12643" t="15399" r="11459" b="16101"/>
          <a:stretch/>
        </p:blipFill>
        <p:spPr>
          <a:xfrm>
            <a:off x="7212445" y="1343818"/>
            <a:ext cx="4215245" cy="2982191"/>
          </a:xfrm>
          <a:prstGeom prst="rect">
            <a:avLst/>
          </a:prstGeom>
        </p:spPr>
      </p:pic>
      <p:cxnSp>
        <p:nvCxnSpPr>
          <p:cNvPr id="7" name="Straight Connector 6">
            <a:extLst>
              <a:ext uri="{FF2B5EF4-FFF2-40B4-BE49-F238E27FC236}">
                <a16:creationId xmlns:a16="http://schemas.microsoft.com/office/drawing/2014/main" id="{E31749B8-B5AF-447C-9F89-74CEBBE7DF5E}"/>
              </a:ext>
            </a:extLst>
          </p:cNvPr>
          <p:cNvCxnSpPr>
            <a:cxnSpLocks/>
          </p:cNvCxnSpPr>
          <p:nvPr/>
        </p:nvCxnSpPr>
        <p:spPr>
          <a:xfrm>
            <a:off x="8211589" y="5290272"/>
            <a:ext cx="22629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4AD983C2-55E2-4D5C-A8F8-3D01A5C84994}"/>
              </a:ext>
            </a:extLst>
          </p:cNvPr>
          <p:cNvCxnSpPr>
            <a:cxnSpLocks/>
          </p:cNvCxnSpPr>
          <p:nvPr/>
        </p:nvCxnSpPr>
        <p:spPr>
          <a:xfrm>
            <a:off x="8211589" y="5502708"/>
            <a:ext cx="22629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C4A771B-B3BF-4BEB-B2BB-D8A664F983EF}"/>
              </a:ext>
            </a:extLst>
          </p:cNvPr>
          <p:cNvCxnSpPr>
            <a:cxnSpLocks/>
          </p:cNvCxnSpPr>
          <p:nvPr/>
        </p:nvCxnSpPr>
        <p:spPr>
          <a:xfrm>
            <a:off x="8211589" y="5715145"/>
            <a:ext cx="22629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6A01C90-EA1D-44D3-B93C-97641A01F742}"/>
              </a:ext>
            </a:extLst>
          </p:cNvPr>
          <p:cNvCxnSpPr>
            <a:cxnSpLocks/>
          </p:cNvCxnSpPr>
          <p:nvPr/>
        </p:nvCxnSpPr>
        <p:spPr>
          <a:xfrm>
            <a:off x="8211589" y="5909108"/>
            <a:ext cx="2262909"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B0076B2A-B460-4425-8F32-5921FF577199}"/>
              </a:ext>
            </a:extLst>
          </p:cNvPr>
          <p:cNvSpPr/>
          <p:nvPr/>
        </p:nvSpPr>
        <p:spPr>
          <a:xfrm>
            <a:off x="8488680" y="5031654"/>
            <a:ext cx="1690255" cy="11453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DS3502 </a:t>
            </a:r>
          </a:p>
          <a:p>
            <a:pPr algn="ctr"/>
            <a:r>
              <a:rPr lang="en-US" dirty="0"/>
              <a:t>Digital Potentiometer</a:t>
            </a:r>
          </a:p>
        </p:txBody>
      </p:sp>
      <p:sp>
        <p:nvSpPr>
          <p:cNvPr id="11" name="TextBox 10">
            <a:extLst>
              <a:ext uri="{FF2B5EF4-FFF2-40B4-BE49-F238E27FC236}">
                <a16:creationId xmlns:a16="http://schemas.microsoft.com/office/drawing/2014/main" id="{D106E902-75DD-4F46-A7CB-6E29FE7D385F}"/>
              </a:ext>
            </a:extLst>
          </p:cNvPr>
          <p:cNvSpPr txBox="1"/>
          <p:nvPr/>
        </p:nvSpPr>
        <p:spPr>
          <a:xfrm>
            <a:off x="7731298" y="5110224"/>
            <a:ext cx="480291" cy="307777"/>
          </a:xfrm>
          <a:prstGeom prst="rect">
            <a:avLst/>
          </a:prstGeom>
          <a:noFill/>
        </p:spPr>
        <p:txBody>
          <a:bodyPr wrap="square" rtlCol="0">
            <a:spAutoFit/>
          </a:bodyPr>
          <a:lstStyle/>
          <a:p>
            <a:r>
              <a:rPr lang="en-US" sz="1400" dirty="0"/>
              <a:t>SDA</a:t>
            </a:r>
          </a:p>
        </p:txBody>
      </p:sp>
      <p:sp>
        <p:nvSpPr>
          <p:cNvPr id="12" name="TextBox 11">
            <a:extLst>
              <a:ext uri="{FF2B5EF4-FFF2-40B4-BE49-F238E27FC236}">
                <a16:creationId xmlns:a16="http://schemas.microsoft.com/office/drawing/2014/main" id="{A2B8DD77-38F4-406F-9B74-AD4C3EC8699B}"/>
              </a:ext>
            </a:extLst>
          </p:cNvPr>
          <p:cNvSpPr txBox="1"/>
          <p:nvPr/>
        </p:nvSpPr>
        <p:spPr>
          <a:xfrm>
            <a:off x="7731298" y="5330346"/>
            <a:ext cx="480291" cy="307777"/>
          </a:xfrm>
          <a:prstGeom prst="rect">
            <a:avLst/>
          </a:prstGeom>
          <a:noFill/>
        </p:spPr>
        <p:txBody>
          <a:bodyPr wrap="square" rtlCol="0">
            <a:spAutoFit/>
          </a:bodyPr>
          <a:lstStyle/>
          <a:p>
            <a:r>
              <a:rPr lang="en-US" sz="1400" dirty="0"/>
              <a:t>SCL</a:t>
            </a:r>
          </a:p>
        </p:txBody>
      </p:sp>
      <p:sp>
        <p:nvSpPr>
          <p:cNvPr id="13" name="TextBox 12">
            <a:extLst>
              <a:ext uri="{FF2B5EF4-FFF2-40B4-BE49-F238E27FC236}">
                <a16:creationId xmlns:a16="http://schemas.microsoft.com/office/drawing/2014/main" id="{25484E82-525B-41C4-8427-3CCB564DAD93}"/>
              </a:ext>
            </a:extLst>
          </p:cNvPr>
          <p:cNvSpPr txBox="1"/>
          <p:nvPr/>
        </p:nvSpPr>
        <p:spPr>
          <a:xfrm>
            <a:off x="7731298" y="5551867"/>
            <a:ext cx="480291" cy="307777"/>
          </a:xfrm>
          <a:prstGeom prst="rect">
            <a:avLst/>
          </a:prstGeom>
          <a:noFill/>
        </p:spPr>
        <p:txBody>
          <a:bodyPr wrap="square" rtlCol="0">
            <a:spAutoFit/>
          </a:bodyPr>
          <a:lstStyle/>
          <a:p>
            <a:r>
              <a:rPr lang="en-US" sz="1400" dirty="0"/>
              <a:t>+5V</a:t>
            </a:r>
          </a:p>
        </p:txBody>
      </p:sp>
      <p:sp>
        <p:nvSpPr>
          <p:cNvPr id="14" name="TextBox 13">
            <a:extLst>
              <a:ext uri="{FF2B5EF4-FFF2-40B4-BE49-F238E27FC236}">
                <a16:creationId xmlns:a16="http://schemas.microsoft.com/office/drawing/2014/main" id="{09D2572B-1639-44FE-81A4-C9DDBA97339A}"/>
              </a:ext>
            </a:extLst>
          </p:cNvPr>
          <p:cNvSpPr txBox="1"/>
          <p:nvPr/>
        </p:nvSpPr>
        <p:spPr>
          <a:xfrm>
            <a:off x="7656252" y="5744587"/>
            <a:ext cx="554182" cy="307777"/>
          </a:xfrm>
          <a:prstGeom prst="rect">
            <a:avLst/>
          </a:prstGeom>
          <a:noFill/>
        </p:spPr>
        <p:txBody>
          <a:bodyPr wrap="square" rtlCol="0">
            <a:spAutoFit/>
          </a:bodyPr>
          <a:lstStyle/>
          <a:p>
            <a:r>
              <a:rPr lang="en-US" sz="1400" dirty="0"/>
              <a:t>GND</a:t>
            </a:r>
          </a:p>
        </p:txBody>
      </p:sp>
      <p:sp>
        <p:nvSpPr>
          <p:cNvPr id="15" name="TextBox 14">
            <a:extLst>
              <a:ext uri="{FF2B5EF4-FFF2-40B4-BE49-F238E27FC236}">
                <a16:creationId xmlns:a16="http://schemas.microsoft.com/office/drawing/2014/main" id="{BC47E3FD-9FA8-4C27-B938-EEB434F54F6B}"/>
              </a:ext>
            </a:extLst>
          </p:cNvPr>
          <p:cNvSpPr txBox="1"/>
          <p:nvPr/>
        </p:nvSpPr>
        <p:spPr>
          <a:xfrm>
            <a:off x="10438706" y="5120856"/>
            <a:ext cx="480291" cy="307777"/>
          </a:xfrm>
          <a:prstGeom prst="rect">
            <a:avLst/>
          </a:prstGeom>
          <a:noFill/>
        </p:spPr>
        <p:txBody>
          <a:bodyPr wrap="square" rtlCol="0">
            <a:spAutoFit/>
          </a:bodyPr>
          <a:lstStyle/>
          <a:p>
            <a:r>
              <a:rPr lang="en-US" sz="1400" dirty="0"/>
              <a:t>SDA</a:t>
            </a:r>
          </a:p>
        </p:txBody>
      </p:sp>
      <p:sp>
        <p:nvSpPr>
          <p:cNvPr id="16" name="TextBox 15">
            <a:extLst>
              <a:ext uri="{FF2B5EF4-FFF2-40B4-BE49-F238E27FC236}">
                <a16:creationId xmlns:a16="http://schemas.microsoft.com/office/drawing/2014/main" id="{4668ACE0-22B4-4E0D-B1AA-43843A27210B}"/>
              </a:ext>
            </a:extLst>
          </p:cNvPr>
          <p:cNvSpPr txBox="1"/>
          <p:nvPr/>
        </p:nvSpPr>
        <p:spPr>
          <a:xfrm>
            <a:off x="10438706" y="5340978"/>
            <a:ext cx="480291" cy="307777"/>
          </a:xfrm>
          <a:prstGeom prst="rect">
            <a:avLst/>
          </a:prstGeom>
          <a:noFill/>
        </p:spPr>
        <p:txBody>
          <a:bodyPr wrap="square" rtlCol="0">
            <a:spAutoFit/>
          </a:bodyPr>
          <a:lstStyle/>
          <a:p>
            <a:r>
              <a:rPr lang="en-US" sz="1400" dirty="0"/>
              <a:t>SCL</a:t>
            </a:r>
          </a:p>
        </p:txBody>
      </p:sp>
      <p:sp>
        <p:nvSpPr>
          <p:cNvPr id="17" name="TextBox 16">
            <a:extLst>
              <a:ext uri="{FF2B5EF4-FFF2-40B4-BE49-F238E27FC236}">
                <a16:creationId xmlns:a16="http://schemas.microsoft.com/office/drawing/2014/main" id="{237D6528-AF4B-47AB-B98F-5997471FC21F}"/>
              </a:ext>
            </a:extLst>
          </p:cNvPr>
          <p:cNvSpPr txBox="1"/>
          <p:nvPr/>
        </p:nvSpPr>
        <p:spPr>
          <a:xfrm>
            <a:off x="10438706" y="5552973"/>
            <a:ext cx="480291" cy="307777"/>
          </a:xfrm>
          <a:prstGeom prst="rect">
            <a:avLst/>
          </a:prstGeom>
          <a:noFill/>
        </p:spPr>
        <p:txBody>
          <a:bodyPr wrap="square" rtlCol="0">
            <a:spAutoFit/>
          </a:bodyPr>
          <a:lstStyle/>
          <a:p>
            <a:r>
              <a:rPr lang="en-US" sz="1400" dirty="0"/>
              <a:t>+5V</a:t>
            </a:r>
          </a:p>
        </p:txBody>
      </p:sp>
      <p:sp>
        <p:nvSpPr>
          <p:cNvPr id="18" name="TextBox 17">
            <a:extLst>
              <a:ext uri="{FF2B5EF4-FFF2-40B4-BE49-F238E27FC236}">
                <a16:creationId xmlns:a16="http://schemas.microsoft.com/office/drawing/2014/main" id="{70D17049-87F1-4E93-AE00-4019D32627DC}"/>
              </a:ext>
            </a:extLst>
          </p:cNvPr>
          <p:cNvSpPr txBox="1"/>
          <p:nvPr/>
        </p:nvSpPr>
        <p:spPr>
          <a:xfrm>
            <a:off x="10438706" y="5755219"/>
            <a:ext cx="554182" cy="307777"/>
          </a:xfrm>
          <a:prstGeom prst="rect">
            <a:avLst/>
          </a:prstGeom>
          <a:noFill/>
        </p:spPr>
        <p:txBody>
          <a:bodyPr wrap="square" rtlCol="0">
            <a:spAutoFit/>
          </a:bodyPr>
          <a:lstStyle/>
          <a:p>
            <a:r>
              <a:rPr lang="en-US" sz="1400" dirty="0"/>
              <a:t>GND</a:t>
            </a:r>
          </a:p>
        </p:txBody>
      </p:sp>
    </p:spTree>
    <p:extLst>
      <p:ext uri="{BB962C8B-B14F-4D97-AF65-F5344CB8AC3E}">
        <p14:creationId xmlns:p14="http://schemas.microsoft.com/office/powerpoint/2010/main" val="1843015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387D6-EAAF-49F5-82C5-04567375BEE8}"/>
              </a:ext>
            </a:extLst>
          </p:cNvPr>
          <p:cNvSpPr>
            <a:spLocks noGrp="1"/>
          </p:cNvSpPr>
          <p:nvPr>
            <p:ph type="title"/>
          </p:nvPr>
        </p:nvSpPr>
        <p:spPr>
          <a:xfrm>
            <a:off x="838200" y="0"/>
            <a:ext cx="10515600" cy="1325563"/>
          </a:xfrm>
        </p:spPr>
        <p:txBody>
          <a:bodyPr/>
          <a:lstStyle/>
          <a:p>
            <a:r>
              <a:rPr lang="en-US" dirty="0"/>
              <a:t>Uptake Motor and </a:t>
            </a:r>
            <a:r>
              <a:rPr lang="en-US" dirty="0" err="1"/>
              <a:t>Spoolage</a:t>
            </a:r>
            <a:endParaRPr lang="en-US" dirty="0"/>
          </a:p>
        </p:txBody>
      </p:sp>
      <p:sp>
        <p:nvSpPr>
          <p:cNvPr id="3" name="Content Placeholder 2">
            <a:extLst>
              <a:ext uri="{FF2B5EF4-FFF2-40B4-BE49-F238E27FC236}">
                <a16:creationId xmlns:a16="http://schemas.microsoft.com/office/drawing/2014/main" id="{8395CAFD-1A10-4886-A94E-89BF6ED9EA98}"/>
              </a:ext>
            </a:extLst>
          </p:cNvPr>
          <p:cNvSpPr>
            <a:spLocks noGrp="1"/>
          </p:cNvSpPr>
          <p:nvPr>
            <p:ph idx="1"/>
          </p:nvPr>
        </p:nvSpPr>
        <p:spPr>
          <a:xfrm>
            <a:off x="838200" y="1325563"/>
            <a:ext cx="10515600" cy="4851400"/>
          </a:xfrm>
        </p:spPr>
        <p:txBody>
          <a:bodyPr/>
          <a:lstStyle/>
          <a:p>
            <a:r>
              <a:rPr lang="en-US" dirty="0"/>
              <a:t>Need an uptake motor capable of moving at the necessary RPMs for the effective spooling of drawn fibers</a:t>
            </a:r>
          </a:p>
          <a:p>
            <a:r>
              <a:rPr lang="en-US" dirty="0"/>
              <a:t>Assuming the final diameter is 100X smaller than the input diameter, the uptake motor should wind at approximately 100X the feed motor</a:t>
            </a:r>
          </a:p>
          <a:p>
            <a:r>
              <a:rPr lang="en-US" dirty="0"/>
              <a:t>Not sure whether a stepper motor is ideal here or if a DC motor controlled by the digital potentiometer would be better</a:t>
            </a:r>
          </a:p>
          <a:p>
            <a:endParaRPr lang="en-US" dirty="0"/>
          </a:p>
        </p:txBody>
      </p:sp>
    </p:spTree>
    <p:extLst>
      <p:ext uri="{BB962C8B-B14F-4D97-AF65-F5344CB8AC3E}">
        <p14:creationId xmlns:p14="http://schemas.microsoft.com/office/powerpoint/2010/main" val="1938272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83D77-DCA7-4941-BEBA-49F4F9B7AD96}"/>
              </a:ext>
            </a:extLst>
          </p:cNvPr>
          <p:cNvSpPr>
            <a:spLocks noGrp="1"/>
          </p:cNvSpPr>
          <p:nvPr>
            <p:ph type="title"/>
          </p:nvPr>
        </p:nvSpPr>
        <p:spPr>
          <a:xfrm>
            <a:off x="838200" y="0"/>
            <a:ext cx="10515600" cy="1325563"/>
          </a:xfrm>
        </p:spPr>
        <p:txBody>
          <a:bodyPr/>
          <a:lstStyle/>
          <a:p>
            <a:r>
              <a:rPr lang="en-US" dirty="0" err="1"/>
              <a:t>Checkline</a:t>
            </a:r>
            <a:r>
              <a:rPr lang="en-US" dirty="0"/>
              <a:t> TS2L-500 Tensiometer</a:t>
            </a:r>
          </a:p>
        </p:txBody>
      </p:sp>
      <p:sp>
        <p:nvSpPr>
          <p:cNvPr id="3" name="Content Placeholder 2">
            <a:extLst>
              <a:ext uri="{FF2B5EF4-FFF2-40B4-BE49-F238E27FC236}">
                <a16:creationId xmlns:a16="http://schemas.microsoft.com/office/drawing/2014/main" id="{7645A55F-0370-4F8E-87C7-15F3A8DA825F}"/>
              </a:ext>
            </a:extLst>
          </p:cNvPr>
          <p:cNvSpPr>
            <a:spLocks noGrp="1"/>
          </p:cNvSpPr>
          <p:nvPr>
            <p:ph idx="1"/>
          </p:nvPr>
        </p:nvSpPr>
        <p:spPr>
          <a:xfrm>
            <a:off x="838199" y="1325563"/>
            <a:ext cx="10809301" cy="4851400"/>
          </a:xfrm>
        </p:spPr>
        <p:txBody>
          <a:bodyPr/>
          <a:lstStyle/>
          <a:p>
            <a:r>
              <a:rPr lang="en-US" dirty="0"/>
              <a:t>0 – 500 g measuring range (too high) probably</a:t>
            </a:r>
          </a:p>
          <a:p>
            <a:r>
              <a:rPr lang="en-US" dirty="0"/>
              <a:t>Connects by cable to display unit</a:t>
            </a:r>
          </a:p>
          <a:p>
            <a:r>
              <a:rPr lang="en-US" dirty="0"/>
              <a:t>Pin and Wire Connections:</a:t>
            </a:r>
          </a:p>
        </p:txBody>
      </p:sp>
      <p:pic>
        <p:nvPicPr>
          <p:cNvPr id="4" name="Picture 3">
            <a:extLst>
              <a:ext uri="{FF2B5EF4-FFF2-40B4-BE49-F238E27FC236}">
                <a16:creationId xmlns:a16="http://schemas.microsoft.com/office/drawing/2014/main" id="{BE9E2BF1-138B-4B01-AF09-F80AE8CAA95E}"/>
              </a:ext>
            </a:extLst>
          </p:cNvPr>
          <p:cNvPicPr>
            <a:picLocks noChangeAspect="1"/>
          </p:cNvPicPr>
          <p:nvPr/>
        </p:nvPicPr>
        <p:blipFill>
          <a:blip r:embed="rId2"/>
          <a:stretch>
            <a:fillRect/>
          </a:stretch>
        </p:blipFill>
        <p:spPr>
          <a:xfrm>
            <a:off x="7188394" y="1980312"/>
            <a:ext cx="5003606" cy="3774219"/>
          </a:xfrm>
          <a:prstGeom prst="rect">
            <a:avLst/>
          </a:prstGeom>
        </p:spPr>
      </p:pic>
      <p:pic>
        <p:nvPicPr>
          <p:cNvPr id="6" name="Picture 5">
            <a:extLst>
              <a:ext uri="{FF2B5EF4-FFF2-40B4-BE49-F238E27FC236}">
                <a16:creationId xmlns:a16="http://schemas.microsoft.com/office/drawing/2014/main" id="{A789EB6C-25B7-48B1-9333-35133ECEAE42}"/>
              </a:ext>
            </a:extLst>
          </p:cNvPr>
          <p:cNvPicPr>
            <a:picLocks noChangeAspect="1"/>
          </p:cNvPicPr>
          <p:nvPr/>
        </p:nvPicPr>
        <p:blipFill rotWithShape="1">
          <a:blip r:embed="rId3"/>
          <a:srcRect t="8768" b="4007"/>
          <a:stretch/>
        </p:blipFill>
        <p:spPr>
          <a:xfrm>
            <a:off x="544499" y="2947211"/>
            <a:ext cx="6834075" cy="1662546"/>
          </a:xfrm>
          <a:prstGeom prst="rect">
            <a:avLst/>
          </a:prstGeom>
        </p:spPr>
      </p:pic>
      <p:pic>
        <p:nvPicPr>
          <p:cNvPr id="7" name="Picture 6">
            <a:extLst>
              <a:ext uri="{FF2B5EF4-FFF2-40B4-BE49-F238E27FC236}">
                <a16:creationId xmlns:a16="http://schemas.microsoft.com/office/drawing/2014/main" id="{65E1C4C9-30EB-412E-A36C-1225AFBF9875}"/>
              </a:ext>
            </a:extLst>
          </p:cNvPr>
          <p:cNvPicPr>
            <a:picLocks noChangeAspect="1"/>
          </p:cNvPicPr>
          <p:nvPr/>
        </p:nvPicPr>
        <p:blipFill rotWithShape="1">
          <a:blip r:embed="rId4"/>
          <a:srcRect l="2225" t="18383" r="1557" b="6674"/>
          <a:stretch/>
        </p:blipFill>
        <p:spPr>
          <a:xfrm>
            <a:off x="1043263" y="4897808"/>
            <a:ext cx="6022556" cy="1520858"/>
          </a:xfrm>
          <a:prstGeom prst="rect">
            <a:avLst/>
          </a:prstGeom>
        </p:spPr>
      </p:pic>
    </p:spTree>
    <p:extLst>
      <p:ext uri="{BB962C8B-B14F-4D97-AF65-F5344CB8AC3E}">
        <p14:creationId xmlns:p14="http://schemas.microsoft.com/office/powerpoint/2010/main" val="3728647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383D77-DCA7-4941-BEBA-49F4F9B7AD96}"/>
              </a:ext>
            </a:extLst>
          </p:cNvPr>
          <p:cNvSpPr>
            <a:spLocks noGrp="1"/>
          </p:cNvSpPr>
          <p:nvPr>
            <p:ph type="title"/>
          </p:nvPr>
        </p:nvSpPr>
        <p:spPr>
          <a:xfrm>
            <a:off x="838200" y="0"/>
            <a:ext cx="10515600" cy="1325563"/>
          </a:xfrm>
        </p:spPr>
        <p:txBody>
          <a:bodyPr/>
          <a:lstStyle/>
          <a:p>
            <a:r>
              <a:rPr lang="en-US" dirty="0" err="1"/>
              <a:t>Checkline</a:t>
            </a:r>
            <a:r>
              <a:rPr lang="en-US" dirty="0"/>
              <a:t> SC-PM Display Unit </a:t>
            </a:r>
          </a:p>
        </p:txBody>
      </p:sp>
      <p:sp>
        <p:nvSpPr>
          <p:cNvPr id="3" name="Content Placeholder 2">
            <a:extLst>
              <a:ext uri="{FF2B5EF4-FFF2-40B4-BE49-F238E27FC236}">
                <a16:creationId xmlns:a16="http://schemas.microsoft.com/office/drawing/2014/main" id="{7645A55F-0370-4F8E-87C7-15F3A8DA825F}"/>
              </a:ext>
            </a:extLst>
          </p:cNvPr>
          <p:cNvSpPr>
            <a:spLocks noGrp="1"/>
          </p:cNvSpPr>
          <p:nvPr>
            <p:ph idx="1"/>
          </p:nvPr>
        </p:nvSpPr>
        <p:spPr>
          <a:xfrm>
            <a:off x="838200" y="1325563"/>
            <a:ext cx="5697682" cy="4851400"/>
          </a:xfrm>
        </p:spPr>
        <p:txBody>
          <a:bodyPr/>
          <a:lstStyle/>
          <a:p>
            <a:r>
              <a:rPr lang="en-US" dirty="0"/>
              <a:t>Connects to a 24 V</a:t>
            </a:r>
            <a:r>
              <a:rPr lang="en-US" baseline="-25000" dirty="0"/>
              <a:t>DC</a:t>
            </a:r>
            <a:r>
              <a:rPr lang="en-US" dirty="0"/>
              <a:t> wall-socket power adapter and the 5-wire cable</a:t>
            </a:r>
          </a:p>
          <a:p>
            <a:endParaRPr lang="en-US" dirty="0"/>
          </a:p>
        </p:txBody>
      </p:sp>
      <p:pic>
        <p:nvPicPr>
          <p:cNvPr id="5" name="Picture 4">
            <a:extLst>
              <a:ext uri="{FF2B5EF4-FFF2-40B4-BE49-F238E27FC236}">
                <a16:creationId xmlns:a16="http://schemas.microsoft.com/office/drawing/2014/main" id="{B028C2F6-CDA5-42EA-A731-EDD6B042A771}"/>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417" b="90625" l="11391" r="92012">
                        <a14:foregroundMark x1="14497" y1="76042" x2="14497" y2="76042"/>
                        <a14:foregroundMark x1="12130" y1="81510" x2="12130" y2="81510"/>
                        <a14:foregroundMark x1="11538" y1="82552" x2="11538" y2="82552"/>
                        <a14:foregroundMark x1="11391" y1="83333" x2="11391" y2="83333"/>
                        <a14:foregroundMark x1="11538" y1="82292" x2="11391" y2="30469"/>
                        <a14:foregroundMark x1="11391" y1="30469" x2="28402" y2="15885"/>
                        <a14:foregroundMark x1="28402" y1="15885" x2="50000" y2="11198"/>
                        <a14:foregroundMark x1="50000" y1="11198" x2="89497" y2="17448"/>
                        <a14:foregroundMark x1="89497" y1="17448" x2="87426" y2="69271"/>
                        <a14:foregroundMark x1="87426" y1="69271" x2="84172" y2="84896"/>
                        <a14:foregroundMark x1="84172" y1="84896" x2="71302" y2="86979"/>
                        <a14:foregroundMark x1="22929" y1="77604" x2="17751" y2="64583"/>
                        <a14:foregroundMark x1="17751" y1="64583" x2="20710" y2="48438"/>
                        <a14:foregroundMark x1="20710" y1="48438" x2="20266" y2="42969"/>
                        <a14:foregroundMark x1="34911" y1="48438" x2="61538" y2="52604"/>
                        <a14:foregroundMark x1="69231" y1="47396" x2="74852" y2="60938"/>
                        <a14:foregroundMark x1="74852" y1="60938" x2="75592" y2="72396"/>
                        <a14:foregroundMark x1="76775" y1="53385" x2="75296" y2="48177"/>
                        <a14:foregroundMark x1="38018" y1="78125" x2="49556" y2="80469"/>
                        <a14:foregroundMark x1="49556" y1="80469" x2="56509" y2="78385"/>
                        <a14:foregroundMark x1="14793" y1="85677" x2="72485" y2="91146"/>
                        <a14:foregroundMark x1="72485" y1="91146" x2="81805" y2="90885"/>
                        <a14:foregroundMark x1="81805" y1="90885" x2="83284" y2="85938"/>
                        <a14:foregroundMark x1="89645" y1="61979" x2="92751" y2="46615"/>
                        <a14:foregroundMark x1="92751" y1="46615" x2="89053" y2="14063"/>
                        <a14:foregroundMark x1="89053" y1="14063" x2="82544" y2="12240"/>
                        <a14:foregroundMark x1="91568" y1="10417" x2="92012" y2="20052"/>
                      </a14:backgroundRemoval>
                    </a14:imgEffect>
                  </a14:imgLayer>
                </a14:imgProps>
              </a:ext>
            </a:extLst>
          </a:blip>
          <a:srcRect l="7246" t="4280" r="4611" b="3175"/>
          <a:stretch/>
        </p:blipFill>
        <p:spPr>
          <a:xfrm>
            <a:off x="7138555" y="1226127"/>
            <a:ext cx="4634345" cy="2763982"/>
          </a:xfrm>
          <a:prstGeom prst="rect">
            <a:avLst/>
          </a:prstGeom>
        </p:spPr>
      </p:pic>
      <p:sp>
        <p:nvSpPr>
          <p:cNvPr id="6" name="Rectangle 5">
            <a:extLst>
              <a:ext uri="{FF2B5EF4-FFF2-40B4-BE49-F238E27FC236}">
                <a16:creationId xmlns:a16="http://schemas.microsoft.com/office/drawing/2014/main" id="{586097B3-0030-4667-92E1-BE2A430F640E}"/>
              </a:ext>
            </a:extLst>
          </p:cNvPr>
          <p:cNvSpPr/>
          <p:nvPr/>
        </p:nvSpPr>
        <p:spPr>
          <a:xfrm>
            <a:off x="4268932" y="5369329"/>
            <a:ext cx="6289964" cy="1200329"/>
          </a:xfrm>
          <a:prstGeom prst="rect">
            <a:avLst/>
          </a:prstGeom>
          <a:ln>
            <a:solidFill>
              <a:srgbClr val="FF0000"/>
            </a:solidFill>
            <a:prstDash val="dash"/>
          </a:ln>
        </p:spPr>
        <p:txBody>
          <a:bodyPr wrap="square">
            <a:spAutoFit/>
          </a:bodyPr>
          <a:lstStyle/>
          <a:p>
            <a:r>
              <a:rPr lang="en-US" dirty="0"/>
              <a:t> Analog Signal Out (+) pin supplies 0 – 10 V</a:t>
            </a:r>
          </a:p>
          <a:p>
            <a:pPr marL="800100" lvl="1" indent="-342900">
              <a:buAutoNum type="arabicParenR"/>
            </a:pPr>
            <a:r>
              <a:rPr lang="en-US" dirty="0"/>
              <a:t>Use a voltage divider to reduce the signal range to 0 – 5 V  so that it is acceptable for Arduino</a:t>
            </a:r>
          </a:p>
          <a:p>
            <a:pPr marL="800100" lvl="1" indent="-342900">
              <a:buAutoNum type="arabicParenR"/>
            </a:pPr>
            <a:r>
              <a:rPr lang="en-US" dirty="0"/>
              <a:t>Connect to an Analog I/O pin on the Arduino Uno R3</a:t>
            </a:r>
          </a:p>
        </p:txBody>
      </p:sp>
      <p:grpSp>
        <p:nvGrpSpPr>
          <p:cNvPr id="9" name="Group 8">
            <a:extLst>
              <a:ext uri="{FF2B5EF4-FFF2-40B4-BE49-F238E27FC236}">
                <a16:creationId xmlns:a16="http://schemas.microsoft.com/office/drawing/2014/main" id="{72EC6F4B-4CF3-4269-AA6D-B099CAF8BA8C}"/>
              </a:ext>
            </a:extLst>
          </p:cNvPr>
          <p:cNvGrpSpPr/>
          <p:nvPr/>
        </p:nvGrpSpPr>
        <p:grpSpPr>
          <a:xfrm>
            <a:off x="838200" y="2379518"/>
            <a:ext cx="4944165" cy="2982191"/>
            <a:chOff x="1056669" y="2389909"/>
            <a:chExt cx="4944165" cy="2982191"/>
          </a:xfrm>
        </p:grpSpPr>
        <p:pic>
          <p:nvPicPr>
            <p:cNvPr id="7" name="Picture 6">
              <a:extLst>
                <a:ext uri="{FF2B5EF4-FFF2-40B4-BE49-F238E27FC236}">
                  <a16:creationId xmlns:a16="http://schemas.microsoft.com/office/drawing/2014/main" id="{0B04C700-EB61-408A-A6EC-99A462A7C780}"/>
                </a:ext>
              </a:extLst>
            </p:cNvPr>
            <p:cNvPicPr>
              <a:picLocks noChangeAspect="1"/>
            </p:cNvPicPr>
            <p:nvPr/>
          </p:nvPicPr>
          <p:blipFill rotWithShape="1">
            <a:blip r:embed="rId4"/>
            <a:srcRect t="5109" b="27857"/>
            <a:stretch/>
          </p:blipFill>
          <p:spPr>
            <a:xfrm>
              <a:off x="1056669" y="2389909"/>
              <a:ext cx="4944165" cy="2982191"/>
            </a:xfrm>
            <a:prstGeom prst="rect">
              <a:avLst/>
            </a:prstGeom>
          </p:spPr>
        </p:pic>
        <p:sp>
          <p:nvSpPr>
            <p:cNvPr id="8" name="Rectangle 7">
              <a:extLst>
                <a:ext uri="{FF2B5EF4-FFF2-40B4-BE49-F238E27FC236}">
                  <a16:creationId xmlns:a16="http://schemas.microsoft.com/office/drawing/2014/main" id="{F594404E-A915-459B-BD6A-5D8592405632}"/>
                </a:ext>
              </a:extLst>
            </p:cNvPr>
            <p:cNvSpPr/>
            <p:nvPr/>
          </p:nvSpPr>
          <p:spPr>
            <a:xfrm>
              <a:off x="3179617" y="3023754"/>
              <a:ext cx="1122219" cy="768927"/>
            </a:xfrm>
            <a:prstGeom prst="rect">
              <a:avLst/>
            </a:prstGeom>
            <a:solidFill>
              <a:schemeClr val="bg1"/>
            </a:solidFill>
            <a:ln w="95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a:t>
              </a:r>
            </a:p>
          </p:txBody>
        </p:sp>
      </p:grpSp>
      <p:cxnSp>
        <p:nvCxnSpPr>
          <p:cNvPr id="11" name="Straight Arrow Connector 10">
            <a:extLst>
              <a:ext uri="{FF2B5EF4-FFF2-40B4-BE49-F238E27FC236}">
                <a16:creationId xmlns:a16="http://schemas.microsoft.com/office/drawing/2014/main" id="{5BD892EB-542F-4C86-91F4-F3B5D0A10968}"/>
              </a:ext>
            </a:extLst>
          </p:cNvPr>
          <p:cNvCxnSpPr>
            <a:cxnSpLocks/>
          </p:cNvCxnSpPr>
          <p:nvPr/>
        </p:nvCxnSpPr>
        <p:spPr>
          <a:xfrm flipH="1" flipV="1">
            <a:off x="4049684" y="4616072"/>
            <a:ext cx="225136" cy="74563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1370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3761C-6E2F-43A6-BCB8-54696A1C7CC7}"/>
              </a:ext>
            </a:extLst>
          </p:cNvPr>
          <p:cNvSpPr>
            <a:spLocks noGrp="1"/>
          </p:cNvSpPr>
          <p:nvPr>
            <p:ph type="title"/>
          </p:nvPr>
        </p:nvSpPr>
        <p:spPr/>
        <p:txBody>
          <a:bodyPr/>
          <a:lstStyle/>
          <a:p>
            <a:r>
              <a:rPr lang="en-US" dirty="0"/>
              <a:t>Tensiometer Interface</a:t>
            </a:r>
          </a:p>
        </p:txBody>
      </p:sp>
      <p:pic>
        <p:nvPicPr>
          <p:cNvPr id="4" name="Picture 3">
            <a:extLst>
              <a:ext uri="{FF2B5EF4-FFF2-40B4-BE49-F238E27FC236}">
                <a16:creationId xmlns:a16="http://schemas.microsoft.com/office/drawing/2014/main" id="{1E9D613F-E6BE-4E51-8BED-70B8913E5315}"/>
              </a:ext>
            </a:extLst>
          </p:cNvPr>
          <p:cNvPicPr>
            <a:picLocks noChangeAspect="1"/>
          </p:cNvPicPr>
          <p:nvPr/>
        </p:nvPicPr>
        <p:blipFill>
          <a:blip r:embed="rId2"/>
          <a:stretch>
            <a:fillRect/>
          </a:stretch>
        </p:blipFill>
        <p:spPr>
          <a:xfrm>
            <a:off x="378837" y="1374457"/>
            <a:ext cx="6268325" cy="4439270"/>
          </a:xfrm>
          <a:prstGeom prst="rect">
            <a:avLst/>
          </a:prstGeom>
        </p:spPr>
      </p:pic>
      <p:pic>
        <p:nvPicPr>
          <p:cNvPr id="5" name="Picture 4">
            <a:extLst>
              <a:ext uri="{FF2B5EF4-FFF2-40B4-BE49-F238E27FC236}">
                <a16:creationId xmlns:a16="http://schemas.microsoft.com/office/drawing/2014/main" id="{7DD7AB11-387A-4133-8EC5-3BFC81692F47}"/>
              </a:ext>
            </a:extLst>
          </p:cNvPr>
          <p:cNvPicPr>
            <a:picLocks noChangeAspect="1"/>
          </p:cNvPicPr>
          <p:nvPr/>
        </p:nvPicPr>
        <p:blipFill>
          <a:blip r:embed="rId3"/>
          <a:stretch>
            <a:fillRect/>
          </a:stretch>
        </p:blipFill>
        <p:spPr>
          <a:xfrm>
            <a:off x="6647162" y="1481179"/>
            <a:ext cx="4810796" cy="3848637"/>
          </a:xfrm>
          <a:prstGeom prst="rect">
            <a:avLst/>
          </a:prstGeom>
        </p:spPr>
      </p:pic>
      <p:sp>
        <p:nvSpPr>
          <p:cNvPr id="6" name="Rectangle 5">
            <a:extLst>
              <a:ext uri="{FF2B5EF4-FFF2-40B4-BE49-F238E27FC236}">
                <a16:creationId xmlns:a16="http://schemas.microsoft.com/office/drawing/2014/main" id="{29D83677-B5B4-4B7A-9EFB-6233BDF9EDED}"/>
              </a:ext>
            </a:extLst>
          </p:cNvPr>
          <p:cNvSpPr/>
          <p:nvPr/>
        </p:nvSpPr>
        <p:spPr>
          <a:xfrm>
            <a:off x="6949440" y="2674620"/>
            <a:ext cx="4404360" cy="434340"/>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5D9B316-C44B-413C-9E27-A78DCA355DB1}"/>
              </a:ext>
            </a:extLst>
          </p:cNvPr>
          <p:cNvSpPr/>
          <p:nvPr/>
        </p:nvSpPr>
        <p:spPr>
          <a:xfrm>
            <a:off x="6949440" y="3643312"/>
            <a:ext cx="4404360" cy="148166"/>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34898E6-A779-4866-ABF1-94F0140632A0}"/>
              </a:ext>
            </a:extLst>
          </p:cNvPr>
          <p:cNvSpPr/>
          <p:nvPr/>
        </p:nvSpPr>
        <p:spPr>
          <a:xfrm>
            <a:off x="6949440" y="3898200"/>
            <a:ext cx="4404360" cy="148166"/>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8D7DCD7-ED4D-48E6-9562-864C52AAB6BD}"/>
              </a:ext>
            </a:extLst>
          </p:cNvPr>
          <p:cNvSpPr/>
          <p:nvPr/>
        </p:nvSpPr>
        <p:spPr>
          <a:xfrm>
            <a:off x="6949440" y="4177664"/>
            <a:ext cx="4404360" cy="569596"/>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30575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CD4E7EB-F50C-434A-B8FD-A8DC487CD1C5}"/>
              </a:ext>
            </a:extLst>
          </p:cNvPr>
          <p:cNvSpPr/>
          <p:nvPr/>
        </p:nvSpPr>
        <p:spPr>
          <a:xfrm>
            <a:off x="6296939" y="2001224"/>
            <a:ext cx="1643911" cy="4173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ATS Temperature Control System</a:t>
            </a:r>
          </a:p>
        </p:txBody>
      </p:sp>
      <p:cxnSp>
        <p:nvCxnSpPr>
          <p:cNvPr id="7" name="Straight Connector 6">
            <a:extLst>
              <a:ext uri="{FF2B5EF4-FFF2-40B4-BE49-F238E27FC236}">
                <a16:creationId xmlns:a16="http://schemas.microsoft.com/office/drawing/2014/main" id="{5DE1C04B-9DDD-44EC-8F86-DCF8F487EEB1}"/>
              </a:ext>
            </a:extLst>
          </p:cNvPr>
          <p:cNvCxnSpPr>
            <a:cxnSpLocks/>
            <a:stCxn id="4" idx="3"/>
            <a:endCxn id="47" idx="1"/>
          </p:cNvCxnSpPr>
          <p:nvPr/>
        </p:nvCxnSpPr>
        <p:spPr>
          <a:xfrm flipV="1">
            <a:off x="7940850" y="2195791"/>
            <a:ext cx="1476439" cy="141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4B5BCA47-CB63-4EE4-A4E9-503BF6785919}"/>
              </a:ext>
            </a:extLst>
          </p:cNvPr>
          <p:cNvSpPr/>
          <p:nvPr/>
        </p:nvSpPr>
        <p:spPr>
          <a:xfrm>
            <a:off x="9836762" y="489932"/>
            <a:ext cx="1476453" cy="34394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3D Printed CARRIAGE &amp; CLAMP</a:t>
            </a:r>
          </a:p>
        </p:txBody>
      </p:sp>
      <p:sp>
        <p:nvSpPr>
          <p:cNvPr id="10" name="Rectangle 9">
            <a:extLst>
              <a:ext uri="{FF2B5EF4-FFF2-40B4-BE49-F238E27FC236}">
                <a16:creationId xmlns:a16="http://schemas.microsoft.com/office/drawing/2014/main" id="{10FCDE4B-7DDD-4D13-9BA3-32E4EA8C1EE4}"/>
              </a:ext>
            </a:extLst>
          </p:cNvPr>
          <p:cNvSpPr/>
          <p:nvPr/>
        </p:nvSpPr>
        <p:spPr>
          <a:xfrm>
            <a:off x="9417308" y="58053"/>
            <a:ext cx="419453" cy="13911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r>
              <a:rPr lang="en-US" sz="1400" dirty="0" err="1"/>
              <a:t>Velmex</a:t>
            </a:r>
            <a:r>
              <a:rPr lang="en-US" sz="1400" dirty="0"/>
              <a:t> X-Slide </a:t>
            </a:r>
          </a:p>
          <a:p>
            <a:pPr algn="ctr"/>
            <a:r>
              <a:rPr lang="en-US" sz="1400" dirty="0"/>
              <a:t>(XN-0060-E02-21)</a:t>
            </a:r>
          </a:p>
        </p:txBody>
      </p:sp>
      <p:sp>
        <p:nvSpPr>
          <p:cNvPr id="12" name="Rectangle 11">
            <a:extLst>
              <a:ext uri="{FF2B5EF4-FFF2-40B4-BE49-F238E27FC236}">
                <a16:creationId xmlns:a16="http://schemas.microsoft.com/office/drawing/2014/main" id="{21A1AFB4-C31A-4987-A10E-8CC99371950C}"/>
              </a:ext>
            </a:extLst>
          </p:cNvPr>
          <p:cNvSpPr/>
          <p:nvPr/>
        </p:nvSpPr>
        <p:spPr>
          <a:xfrm>
            <a:off x="6346941" y="1088249"/>
            <a:ext cx="1593909" cy="629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TB6600 </a:t>
            </a:r>
            <a:r>
              <a:rPr lang="en-US" sz="1600" dirty="0" err="1"/>
              <a:t>Microstep</a:t>
            </a:r>
            <a:r>
              <a:rPr lang="en-US" sz="1600" dirty="0"/>
              <a:t> Driver </a:t>
            </a:r>
          </a:p>
        </p:txBody>
      </p:sp>
      <p:cxnSp>
        <p:nvCxnSpPr>
          <p:cNvPr id="15" name="Straight Arrow Connector 14">
            <a:extLst>
              <a:ext uri="{FF2B5EF4-FFF2-40B4-BE49-F238E27FC236}">
                <a16:creationId xmlns:a16="http://schemas.microsoft.com/office/drawing/2014/main" id="{79B21A0B-D77E-4706-8B7F-D2B2914C163A}"/>
              </a:ext>
            </a:extLst>
          </p:cNvPr>
          <p:cNvCxnSpPr>
            <a:cxnSpLocks/>
          </p:cNvCxnSpPr>
          <p:nvPr/>
        </p:nvCxnSpPr>
        <p:spPr>
          <a:xfrm>
            <a:off x="9836761" y="58053"/>
            <a:ext cx="0" cy="1391107"/>
          </a:xfrm>
          <a:prstGeom prst="straightConnector1">
            <a:avLst/>
          </a:prstGeom>
          <a:ln w="38100">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B6B251A-CD9C-4AD3-A54A-C277DD032AE1}"/>
              </a:ext>
            </a:extLst>
          </p:cNvPr>
          <p:cNvSpPr/>
          <p:nvPr/>
        </p:nvSpPr>
        <p:spPr>
          <a:xfrm>
            <a:off x="10371765" y="936382"/>
            <a:ext cx="109054" cy="132545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DC6822B-BC52-47B2-9312-CCCC74874CFE}"/>
              </a:ext>
            </a:extLst>
          </p:cNvPr>
          <p:cNvSpPr/>
          <p:nvPr/>
        </p:nvSpPr>
        <p:spPr>
          <a:xfrm>
            <a:off x="9299860" y="62919"/>
            <a:ext cx="117430" cy="6551800"/>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9BD243F-47C0-4D4A-A1E9-D819FEEAED72}"/>
              </a:ext>
            </a:extLst>
          </p:cNvPr>
          <p:cNvSpPr/>
          <p:nvPr/>
        </p:nvSpPr>
        <p:spPr>
          <a:xfrm>
            <a:off x="9002028" y="6473157"/>
            <a:ext cx="713093" cy="138417"/>
          </a:xfrm>
          <a:prstGeom prst="rect">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57227DE3-A852-4B38-AA99-0A3734419B76}"/>
              </a:ext>
            </a:extLst>
          </p:cNvPr>
          <p:cNvCxnSpPr>
            <a:cxnSpLocks/>
            <a:stCxn id="12" idx="3"/>
          </p:cNvCxnSpPr>
          <p:nvPr/>
        </p:nvCxnSpPr>
        <p:spPr>
          <a:xfrm>
            <a:off x="7940850" y="1402837"/>
            <a:ext cx="1476458" cy="0"/>
          </a:xfrm>
          <a:prstGeom prst="line">
            <a:avLst/>
          </a:prstGeom>
          <a:ln w="57150">
            <a:solidFill>
              <a:schemeClr val="accent3"/>
            </a:solidFill>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B3F79099-5C22-43EC-BFA8-8CCB5FBB3227}"/>
              </a:ext>
            </a:extLst>
          </p:cNvPr>
          <p:cNvSpPr/>
          <p:nvPr/>
        </p:nvSpPr>
        <p:spPr>
          <a:xfrm>
            <a:off x="9417289" y="1822481"/>
            <a:ext cx="2018006" cy="7466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ATS Series 3210-2.00 8-4 Furnace</a:t>
            </a:r>
          </a:p>
        </p:txBody>
      </p:sp>
      <p:grpSp>
        <p:nvGrpSpPr>
          <p:cNvPr id="73" name="Group 72">
            <a:extLst>
              <a:ext uri="{FF2B5EF4-FFF2-40B4-BE49-F238E27FC236}">
                <a16:creationId xmlns:a16="http://schemas.microsoft.com/office/drawing/2014/main" id="{3E31AE05-DFAA-4E0E-9BDE-1C483447D789}"/>
              </a:ext>
            </a:extLst>
          </p:cNvPr>
          <p:cNvGrpSpPr/>
          <p:nvPr/>
        </p:nvGrpSpPr>
        <p:grpSpPr>
          <a:xfrm>
            <a:off x="9704437" y="2606169"/>
            <a:ext cx="1308672" cy="3784045"/>
            <a:chOff x="4383252" y="2827529"/>
            <a:chExt cx="1308672" cy="3784045"/>
          </a:xfrm>
        </p:grpSpPr>
        <p:sp>
          <p:nvSpPr>
            <p:cNvPr id="8" name="Rectangle 7">
              <a:extLst>
                <a:ext uri="{FF2B5EF4-FFF2-40B4-BE49-F238E27FC236}">
                  <a16:creationId xmlns:a16="http://schemas.microsoft.com/office/drawing/2014/main" id="{ADFB76AA-3B6D-46AD-9B92-EF435B49CD3F}"/>
                </a:ext>
              </a:extLst>
            </p:cNvPr>
            <p:cNvSpPr/>
            <p:nvPr/>
          </p:nvSpPr>
          <p:spPr>
            <a:xfrm>
              <a:off x="4383252" y="4858410"/>
              <a:ext cx="1308672" cy="17531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FilaBot</a:t>
              </a:r>
              <a:r>
                <a:rPr lang="en-US" sz="1200" dirty="0"/>
                <a:t> Filament Winder</a:t>
              </a:r>
            </a:p>
          </p:txBody>
        </p:sp>
        <p:cxnSp>
          <p:nvCxnSpPr>
            <p:cNvPr id="35" name="Straight Connector 34">
              <a:extLst>
                <a:ext uri="{FF2B5EF4-FFF2-40B4-BE49-F238E27FC236}">
                  <a16:creationId xmlns:a16="http://schemas.microsoft.com/office/drawing/2014/main" id="{52CA98E3-68B4-4997-81DA-E6982D7923E9}"/>
                </a:ext>
              </a:extLst>
            </p:cNvPr>
            <p:cNvCxnSpPr>
              <a:cxnSpLocks/>
              <a:stCxn id="65" idx="0"/>
              <a:endCxn id="48" idx="6"/>
            </p:cNvCxnSpPr>
            <p:nvPr/>
          </p:nvCxnSpPr>
          <p:spPr>
            <a:xfrm flipH="1">
              <a:off x="5037587" y="2827529"/>
              <a:ext cx="12992" cy="2368185"/>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51956AFA-70A7-4B01-82EA-B392BC258970}"/>
                </a:ext>
              </a:extLst>
            </p:cNvPr>
            <p:cNvGrpSpPr/>
            <p:nvPr/>
          </p:nvGrpSpPr>
          <p:grpSpPr>
            <a:xfrm>
              <a:off x="4708107" y="5902713"/>
              <a:ext cx="658959" cy="675197"/>
              <a:chOff x="4708107" y="5902713"/>
              <a:chExt cx="658959" cy="675197"/>
            </a:xfrm>
          </p:grpSpPr>
          <p:grpSp>
            <p:nvGrpSpPr>
              <p:cNvPr id="55" name="Group 54">
                <a:extLst>
                  <a:ext uri="{FF2B5EF4-FFF2-40B4-BE49-F238E27FC236}">
                    <a16:creationId xmlns:a16="http://schemas.microsoft.com/office/drawing/2014/main" id="{FAC19783-CB1D-4A46-A836-4B809BE05E85}"/>
                  </a:ext>
                </a:extLst>
              </p:cNvPr>
              <p:cNvGrpSpPr/>
              <p:nvPr/>
            </p:nvGrpSpPr>
            <p:grpSpPr>
              <a:xfrm>
                <a:off x="4774867" y="5981071"/>
                <a:ext cx="538434" cy="538434"/>
                <a:chOff x="4694047" y="5887326"/>
                <a:chExt cx="724248" cy="724248"/>
              </a:xfrm>
            </p:grpSpPr>
            <p:sp>
              <p:nvSpPr>
                <p:cNvPr id="53" name="Oval 52">
                  <a:extLst>
                    <a:ext uri="{FF2B5EF4-FFF2-40B4-BE49-F238E27FC236}">
                      <a16:creationId xmlns:a16="http://schemas.microsoft.com/office/drawing/2014/main" id="{F289F6D8-068C-4DAB-B67E-E897A31B69FB}"/>
                    </a:ext>
                  </a:extLst>
                </p:cNvPr>
                <p:cNvSpPr/>
                <p:nvPr/>
              </p:nvSpPr>
              <p:spPr>
                <a:xfrm>
                  <a:off x="4694047" y="5887326"/>
                  <a:ext cx="724248" cy="724248"/>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79552DA1-6C47-4557-942E-DCBC0700E110}"/>
                    </a:ext>
                  </a:extLst>
                </p:cNvPr>
                <p:cNvSpPr/>
                <p:nvPr/>
              </p:nvSpPr>
              <p:spPr>
                <a:xfrm>
                  <a:off x="4930615" y="6123894"/>
                  <a:ext cx="251112" cy="251112"/>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Oval 56">
                <a:extLst>
                  <a:ext uri="{FF2B5EF4-FFF2-40B4-BE49-F238E27FC236}">
                    <a16:creationId xmlns:a16="http://schemas.microsoft.com/office/drawing/2014/main" id="{EC5025CB-2CA4-4F4C-9317-710E48F33766}"/>
                  </a:ext>
                </a:extLst>
              </p:cNvPr>
              <p:cNvSpPr/>
              <p:nvPr/>
            </p:nvSpPr>
            <p:spPr>
              <a:xfrm>
                <a:off x="4855332" y="6061536"/>
                <a:ext cx="377505" cy="377505"/>
              </a:xfrm>
              <a:prstGeom prst="ellipse">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Arc 61">
                <a:extLst>
                  <a:ext uri="{FF2B5EF4-FFF2-40B4-BE49-F238E27FC236}">
                    <a16:creationId xmlns:a16="http://schemas.microsoft.com/office/drawing/2014/main" id="{F431C265-75B7-4698-BEFA-1BD0F9170F3C}"/>
                  </a:ext>
                </a:extLst>
              </p:cNvPr>
              <p:cNvSpPr/>
              <p:nvPr/>
            </p:nvSpPr>
            <p:spPr>
              <a:xfrm rot="5400000">
                <a:off x="4699988" y="5910832"/>
                <a:ext cx="675197" cy="658959"/>
              </a:xfrm>
              <a:prstGeom prst="arc">
                <a:avLst>
                  <a:gd name="adj1" fmla="val 16200000"/>
                  <a:gd name="adj2" fmla="val 4941197"/>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58" name="Straight Connector 57">
              <a:extLst>
                <a:ext uri="{FF2B5EF4-FFF2-40B4-BE49-F238E27FC236}">
                  <a16:creationId xmlns:a16="http://schemas.microsoft.com/office/drawing/2014/main" id="{181DF393-C86D-48E8-8820-3565A089BBC8}"/>
                </a:ext>
              </a:extLst>
            </p:cNvPr>
            <p:cNvCxnSpPr>
              <a:cxnSpLocks/>
              <a:stCxn id="50" idx="2"/>
              <a:endCxn id="57" idx="2"/>
            </p:cNvCxnSpPr>
            <p:nvPr/>
          </p:nvCxnSpPr>
          <p:spPr>
            <a:xfrm flipH="1">
              <a:off x="4855332" y="5195714"/>
              <a:ext cx="188752" cy="1054575"/>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D87E30A3-FB98-41C3-A465-A56A69BCA4E9}"/>
                </a:ext>
              </a:extLst>
            </p:cNvPr>
            <p:cNvGrpSpPr/>
            <p:nvPr/>
          </p:nvGrpSpPr>
          <p:grpSpPr>
            <a:xfrm>
              <a:off x="4604796" y="4958184"/>
              <a:ext cx="883984" cy="469534"/>
              <a:chOff x="4604796" y="4958184"/>
              <a:chExt cx="883984" cy="469534"/>
            </a:xfrm>
          </p:grpSpPr>
          <p:grpSp>
            <p:nvGrpSpPr>
              <p:cNvPr id="56" name="Group 55">
                <a:extLst>
                  <a:ext uri="{FF2B5EF4-FFF2-40B4-BE49-F238E27FC236}">
                    <a16:creationId xmlns:a16="http://schemas.microsoft.com/office/drawing/2014/main" id="{881DDDEC-0151-4354-85A0-09D3A91F0772}"/>
                  </a:ext>
                </a:extLst>
              </p:cNvPr>
              <p:cNvGrpSpPr/>
              <p:nvPr/>
            </p:nvGrpSpPr>
            <p:grpSpPr>
              <a:xfrm>
                <a:off x="4663376" y="5008608"/>
                <a:ext cx="754919" cy="374211"/>
                <a:chOff x="4663376" y="5123124"/>
                <a:chExt cx="754919" cy="374211"/>
              </a:xfrm>
              <a:solidFill>
                <a:schemeClr val="bg1">
                  <a:lumMod val="50000"/>
                </a:schemeClr>
              </a:solidFill>
            </p:grpSpPr>
            <p:sp>
              <p:nvSpPr>
                <p:cNvPr id="48" name="Oval 47">
                  <a:extLst>
                    <a:ext uri="{FF2B5EF4-FFF2-40B4-BE49-F238E27FC236}">
                      <a16:creationId xmlns:a16="http://schemas.microsoft.com/office/drawing/2014/main" id="{AC703EA6-A450-46AC-8F65-BEC614183B1C}"/>
                    </a:ext>
                  </a:extLst>
                </p:cNvPr>
                <p:cNvSpPr/>
                <p:nvPr/>
              </p:nvSpPr>
              <p:spPr>
                <a:xfrm>
                  <a:off x="4663376" y="5123124"/>
                  <a:ext cx="374211" cy="374211"/>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9C51754-AEA5-4538-9293-53D1088DC403}"/>
                    </a:ext>
                  </a:extLst>
                </p:cNvPr>
                <p:cNvSpPr/>
                <p:nvPr/>
              </p:nvSpPr>
              <p:spPr>
                <a:xfrm>
                  <a:off x="5044084" y="5123124"/>
                  <a:ext cx="374211" cy="374211"/>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6571324-0771-4731-B0DE-11B45E2AB6DA}"/>
                    </a:ext>
                  </a:extLst>
                </p:cNvPr>
                <p:cNvSpPr/>
                <p:nvPr/>
              </p:nvSpPr>
              <p:spPr>
                <a:xfrm>
                  <a:off x="5187393" y="5269026"/>
                  <a:ext cx="82406" cy="8240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87890410-184C-43D9-8F4F-15B33F60EC82}"/>
                    </a:ext>
                  </a:extLst>
                </p:cNvPr>
                <p:cNvSpPr/>
                <p:nvPr/>
              </p:nvSpPr>
              <p:spPr>
                <a:xfrm>
                  <a:off x="4813182" y="5269026"/>
                  <a:ext cx="82406" cy="82406"/>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Arc 62">
                <a:extLst>
                  <a:ext uri="{FF2B5EF4-FFF2-40B4-BE49-F238E27FC236}">
                    <a16:creationId xmlns:a16="http://schemas.microsoft.com/office/drawing/2014/main" id="{B6DAB7E4-45AB-47F0-A874-EC23BA6A3BF5}"/>
                  </a:ext>
                </a:extLst>
              </p:cNvPr>
              <p:cNvSpPr/>
              <p:nvPr/>
            </p:nvSpPr>
            <p:spPr>
              <a:xfrm>
                <a:off x="5003843" y="4963710"/>
                <a:ext cx="484937" cy="464008"/>
              </a:xfrm>
              <a:prstGeom prst="arc">
                <a:avLst>
                  <a:gd name="adj1" fmla="val 16200000"/>
                  <a:gd name="adj2" fmla="val 4941197"/>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4" name="Arc 63">
                <a:extLst>
                  <a:ext uri="{FF2B5EF4-FFF2-40B4-BE49-F238E27FC236}">
                    <a16:creationId xmlns:a16="http://schemas.microsoft.com/office/drawing/2014/main" id="{136EDABE-AE5E-413B-B459-6C43A7D1B11B}"/>
                  </a:ext>
                </a:extLst>
              </p:cNvPr>
              <p:cNvSpPr/>
              <p:nvPr/>
            </p:nvSpPr>
            <p:spPr>
              <a:xfrm flipH="1">
                <a:off x="4604796" y="4958184"/>
                <a:ext cx="484937" cy="464008"/>
              </a:xfrm>
              <a:prstGeom prst="arc">
                <a:avLst>
                  <a:gd name="adj1" fmla="val 16200000"/>
                  <a:gd name="adj2" fmla="val 4941197"/>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sp>
        <p:nvSpPr>
          <p:cNvPr id="67" name="TextBox 66">
            <a:extLst>
              <a:ext uri="{FF2B5EF4-FFF2-40B4-BE49-F238E27FC236}">
                <a16:creationId xmlns:a16="http://schemas.microsoft.com/office/drawing/2014/main" id="{43FFE1BF-9345-46EF-A8FD-9762E5FB8F56}"/>
              </a:ext>
            </a:extLst>
          </p:cNvPr>
          <p:cNvSpPr txBox="1"/>
          <p:nvPr/>
        </p:nvSpPr>
        <p:spPr>
          <a:xfrm>
            <a:off x="1021387" y="3268245"/>
            <a:ext cx="1377488" cy="307777"/>
          </a:xfrm>
          <a:prstGeom prst="rect">
            <a:avLst/>
          </a:prstGeom>
          <a:noFill/>
        </p:spPr>
        <p:txBody>
          <a:bodyPr wrap="square" rtlCol="0">
            <a:spAutoFit/>
          </a:bodyPr>
          <a:lstStyle/>
          <a:p>
            <a:pPr algn="ctr"/>
            <a:r>
              <a:rPr lang="en-US" sz="1400" dirty="0"/>
              <a:t>D</a:t>
            </a:r>
            <a:r>
              <a:rPr lang="en-US" sz="1400" baseline="-25000" dirty="0"/>
              <a:t>OUTPUT </a:t>
            </a:r>
            <a:r>
              <a:rPr lang="en-US" sz="1400" dirty="0"/>
              <a:t>Reader</a:t>
            </a:r>
          </a:p>
        </p:txBody>
      </p:sp>
      <p:cxnSp>
        <p:nvCxnSpPr>
          <p:cNvPr id="86" name="Straight Arrow Connector 85">
            <a:extLst>
              <a:ext uri="{FF2B5EF4-FFF2-40B4-BE49-F238E27FC236}">
                <a16:creationId xmlns:a16="http://schemas.microsoft.com/office/drawing/2014/main" id="{94E41D21-6812-43FE-9F8E-19328755AADC}"/>
              </a:ext>
            </a:extLst>
          </p:cNvPr>
          <p:cNvCxnSpPr>
            <a:cxnSpLocks/>
          </p:cNvCxnSpPr>
          <p:nvPr/>
        </p:nvCxnSpPr>
        <p:spPr>
          <a:xfrm>
            <a:off x="10332949" y="2575879"/>
            <a:ext cx="0" cy="19155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08073959-47CB-4084-9CE8-8493FDF4A007}"/>
              </a:ext>
            </a:extLst>
          </p:cNvPr>
          <p:cNvCxnSpPr>
            <a:cxnSpLocks/>
          </p:cNvCxnSpPr>
          <p:nvPr/>
        </p:nvCxnSpPr>
        <p:spPr>
          <a:xfrm>
            <a:off x="10331916" y="1647370"/>
            <a:ext cx="0" cy="18186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13264DBF-092E-4B5D-ABF4-F2080BF40467}"/>
              </a:ext>
            </a:extLst>
          </p:cNvPr>
          <p:cNvSpPr txBox="1"/>
          <p:nvPr/>
        </p:nvSpPr>
        <p:spPr>
          <a:xfrm>
            <a:off x="7995030" y="1911568"/>
            <a:ext cx="1299374" cy="307777"/>
          </a:xfrm>
          <a:prstGeom prst="rect">
            <a:avLst/>
          </a:prstGeom>
          <a:noFill/>
        </p:spPr>
        <p:txBody>
          <a:bodyPr wrap="square" rtlCol="0">
            <a:spAutoFit/>
          </a:bodyPr>
          <a:lstStyle/>
          <a:p>
            <a:r>
              <a:rPr lang="en-US" sz="1400" dirty="0"/>
              <a:t>Furnace Power</a:t>
            </a:r>
            <a:endParaRPr lang="en-US" sz="1400" baseline="-25000" dirty="0"/>
          </a:p>
        </p:txBody>
      </p:sp>
      <p:sp>
        <p:nvSpPr>
          <p:cNvPr id="96" name="Rectangle 95">
            <a:extLst>
              <a:ext uri="{FF2B5EF4-FFF2-40B4-BE49-F238E27FC236}">
                <a16:creationId xmlns:a16="http://schemas.microsoft.com/office/drawing/2014/main" id="{55315C18-FF75-44B9-B495-ECFF70ED41C8}"/>
              </a:ext>
            </a:extLst>
          </p:cNvPr>
          <p:cNvSpPr/>
          <p:nvPr/>
        </p:nvSpPr>
        <p:spPr>
          <a:xfrm>
            <a:off x="140327" y="5244624"/>
            <a:ext cx="2721985" cy="155813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u="sng" dirty="0"/>
              <a:t>PC Software Requirements:</a:t>
            </a:r>
            <a:br>
              <a:rPr lang="en-US" dirty="0"/>
            </a:br>
            <a:r>
              <a:rPr lang="en-US" dirty="0"/>
              <a:t>Arduino IDE – Create microcontroller code loops</a:t>
            </a:r>
          </a:p>
          <a:p>
            <a:r>
              <a:rPr lang="en-US" dirty="0"/>
              <a:t>LK-Navigator2 – control Keyence in-line detector</a:t>
            </a:r>
          </a:p>
        </p:txBody>
      </p:sp>
      <p:sp>
        <p:nvSpPr>
          <p:cNvPr id="105" name="Rectangle 104">
            <a:extLst>
              <a:ext uri="{FF2B5EF4-FFF2-40B4-BE49-F238E27FC236}">
                <a16:creationId xmlns:a16="http://schemas.microsoft.com/office/drawing/2014/main" id="{11337716-9A21-443A-86DE-249FF3019BFF}"/>
              </a:ext>
            </a:extLst>
          </p:cNvPr>
          <p:cNvSpPr/>
          <p:nvPr/>
        </p:nvSpPr>
        <p:spPr>
          <a:xfrm>
            <a:off x="9627144" y="2817765"/>
            <a:ext cx="1788658" cy="3439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KEYENCE LS-9030MT</a:t>
            </a:r>
          </a:p>
        </p:txBody>
      </p:sp>
      <p:sp>
        <p:nvSpPr>
          <p:cNvPr id="2" name="Rectangle 1">
            <a:extLst>
              <a:ext uri="{FF2B5EF4-FFF2-40B4-BE49-F238E27FC236}">
                <a16:creationId xmlns:a16="http://schemas.microsoft.com/office/drawing/2014/main" id="{434DB244-B3C2-43B0-A500-85BC86693767}"/>
              </a:ext>
            </a:extLst>
          </p:cNvPr>
          <p:cNvSpPr/>
          <p:nvPr/>
        </p:nvSpPr>
        <p:spPr>
          <a:xfrm>
            <a:off x="9836747" y="833879"/>
            <a:ext cx="1476437" cy="121533"/>
          </a:xfrm>
          <a:prstGeom prst="rect">
            <a:avLst/>
          </a:prstGeom>
          <a:solidFill>
            <a:srgbClr val="FFFF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FEEDER TC (?)</a:t>
            </a:r>
          </a:p>
        </p:txBody>
      </p:sp>
      <p:sp>
        <p:nvSpPr>
          <p:cNvPr id="65" name="Rectangle 64">
            <a:extLst>
              <a:ext uri="{FF2B5EF4-FFF2-40B4-BE49-F238E27FC236}">
                <a16:creationId xmlns:a16="http://schemas.microsoft.com/office/drawing/2014/main" id="{BC66D98E-1CCF-474D-BF5D-344F0F137BC0}"/>
              </a:ext>
            </a:extLst>
          </p:cNvPr>
          <p:cNvSpPr/>
          <p:nvPr/>
        </p:nvSpPr>
        <p:spPr>
          <a:xfrm>
            <a:off x="9849753" y="2463544"/>
            <a:ext cx="1166068" cy="90740"/>
          </a:xfrm>
          <a:prstGeom prst="rect">
            <a:avLst/>
          </a:prstGeom>
          <a:solidFill>
            <a:srgbClr val="FFFF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HEATER TC 2</a:t>
            </a:r>
          </a:p>
        </p:txBody>
      </p:sp>
      <p:sp>
        <p:nvSpPr>
          <p:cNvPr id="70" name="Rectangle 69">
            <a:extLst>
              <a:ext uri="{FF2B5EF4-FFF2-40B4-BE49-F238E27FC236}">
                <a16:creationId xmlns:a16="http://schemas.microsoft.com/office/drawing/2014/main" id="{35DE80C5-44E8-446E-9001-6E9D6BE06943}"/>
              </a:ext>
            </a:extLst>
          </p:cNvPr>
          <p:cNvSpPr/>
          <p:nvPr/>
        </p:nvSpPr>
        <p:spPr>
          <a:xfrm>
            <a:off x="9849753" y="1826750"/>
            <a:ext cx="1166068" cy="90740"/>
          </a:xfrm>
          <a:prstGeom prst="rect">
            <a:avLst/>
          </a:prstGeom>
          <a:solidFill>
            <a:srgbClr val="FFFF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HEATER TC 1</a:t>
            </a:r>
          </a:p>
        </p:txBody>
      </p:sp>
      <p:sp>
        <p:nvSpPr>
          <p:cNvPr id="75" name="Rectangle 74">
            <a:extLst>
              <a:ext uri="{FF2B5EF4-FFF2-40B4-BE49-F238E27FC236}">
                <a16:creationId xmlns:a16="http://schemas.microsoft.com/office/drawing/2014/main" id="{E80F031D-CA18-42FC-AFAB-3DAD80BE21E8}"/>
              </a:ext>
            </a:extLst>
          </p:cNvPr>
          <p:cNvSpPr/>
          <p:nvPr/>
        </p:nvSpPr>
        <p:spPr>
          <a:xfrm>
            <a:off x="9849753" y="2720825"/>
            <a:ext cx="1166068" cy="90740"/>
          </a:xfrm>
          <a:prstGeom prst="rect">
            <a:avLst/>
          </a:prstGeom>
          <a:solidFill>
            <a:srgbClr val="FFFF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tx1"/>
                </a:solidFill>
              </a:rPr>
              <a:t>UPTAKE TC (?)</a:t>
            </a:r>
          </a:p>
        </p:txBody>
      </p:sp>
      <p:sp>
        <p:nvSpPr>
          <p:cNvPr id="76" name="Rectangle 75">
            <a:extLst>
              <a:ext uri="{FF2B5EF4-FFF2-40B4-BE49-F238E27FC236}">
                <a16:creationId xmlns:a16="http://schemas.microsoft.com/office/drawing/2014/main" id="{501C0550-6280-4900-9DCA-BE58829F2E7D}"/>
              </a:ext>
            </a:extLst>
          </p:cNvPr>
          <p:cNvSpPr/>
          <p:nvPr/>
        </p:nvSpPr>
        <p:spPr>
          <a:xfrm>
            <a:off x="9647151" y="3613847"/>
            <a:ext cx="2017998" cy="4611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Checkline</a:t>
            </a:r>
            <a:r>
              <a:rPr lang="en-US" sz="1400" dirty="0"/>
              <a:t> Tension Sensor </a:t>
            </a:r>
          </a:p>
          <a:p>
            <a:pPr algn="ctr"/>
            <a:r>
              <a:rPr lang="en-US" sz="1400" dirty="0"/>
              <a:t>(TS-2L-500-AL)</a:t>
            </a:r>
          </a:p>
        </p:txBody>
      </p:sp>
      <p:cxnSp>
        <p:nvCxnSpPr>
          <p:cNvPr id="77" name="Straight Connector 76">
            <a:extLst>
              <a:ext uri="{FF2B5EF4-FFF2-40B4-BE49-F238E27FC236}">
                <a16:creationId xmlns:a16="http://schemas.microsoft.com/office/drawing/2014/main" id="{E4741EFC-988C-44D7-97B5-9C748B425134}"/>
              </a:ext>
            </a:extLst>
          </p:cNvPr>
          <p:cNvCxnSpPr>
            <a:cxnSpLocks/>
            <a:endCxn id="70" idx="1"/>
          </p:cNvCxnSpPr>
          <p:nvPr/>
        </p:nvCxnSpPr>
        <p:spPr>
          <a:xfrm>
            <a:off x="7940850" y="1872120"/>
            <a:ext cx="1908903"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D451053-BCCF-44DD-9121-018020453051}"/>
              </a:ext>
            </a:extLst>
          </p:cNvPr>
          <p:cNvCxnSpPr>
            <a:cxnSpLocks/>
            <a:endCxn id="65" idx="1"/>
          </p:cNvCxnSpPr>
          <p:nvPr/>
        </p:nvCxnSpPr>
        <p:spPr>
          <a:xfrm>
            <a:off x="7956862" y="2508914"/>
            <a:ext cx="1892891" cy="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7F7E2BA2-064B-4679-AD35-724BC462A06F}"/>
              </a:ext>
            </a:extLst>
          </p:cNvPr>
          <p:cNvSpPr txBox="1"/>
          <p:nvPr/>
        </p:nvSpPr>
        <p:spPr>
          <a:xfrm>
            <a:off x="7978674" y="2341413"/>
            <a:ext cx="1299374" cy="307777"/>
          </a:xfrm>
          <a:prstGeom prst="rect">
            <a:avLst/>
          </a:prstGeom>
          <a:noFill/>
        </p:spPr>
        <p:txBody>
          <a:bodyPr wrap="square" rtlCol="0">
            <a:spAutoFit/>
          </a:bodyPr>
          <a:lstStyle/>
          <a:p>
            <a:pPr algn="ctr"/>
            <a:r>
              <a:rPr lang="en-US" sz="1400" dirty="0"/>
              <a:t>TC 2</a:t>
            </a:r>
            <a:endParaRPr lang="en-US" sz="1400" baseline="-25000" dirty="0"/>
          </a:p>
        </p:txBody>
      </p:sp>
      <p:sp>
        <p:nvSpPr>
          <p:cNvPr id="89" name="TextBox 88">
            <a:extLst>
              <a:ext uri="{FF2B5EF4-FFF2-40B4-BE49-F238E27FC236}">
                <a16:creationId xmlns:a16="http://schemas.microsoft.com/office/drawing/2014/main" id="{B6D34F60-2500-46E8-8D49-B53F5C38D074}"/>
              </a:ext>
            </a:extLst>
          </p:cNvPr>
          <p:cNvSpPr txBox="1"/>
          <p:nvPr/>
        </p:nvSpPr>
        <p:spPr>
          <a:xfrm>
            <a:off x="7993990" y="1712696"/>
            <a:ext cx="1299374" cy="307777"/>
          </a:xfrm>
          <a:prstGeom prst="rect">
            <a:avLst/>
          </a:prstGeom>
          <a:noFill/>
        </p:spPr>
        <p:txBody>
          <a:bodyPr wrap="square" rtlCol="0">
            <a:spAutoFit/>
          </a:bodyPr>
          <a:lstStyle/>
          <a:p>
            <a:pPr algn="ctr"/>
            <a:r>
              <a:rPr lang="en-US" sz="1400" dirty="0"/>
              <a:t>TC 1</a:t>
            </a:r>
            <a:endParaRPr lang="en-US" sz="1400" baseline="-25000" dirty="0"/>
          </a:p>
        </p:txBody>
      </p:sp>
      <p:cxnSp>
        <p:nvCxnSpPr>
          <p:cNvPr id="107" name="Straight Connector 106">
            <a:extLst>
              <a:ext uri="{FF2B5EF4-FFF2-40B4-BE49-F238E27FC236}">
                <a16:creationId xmlns:a16="http://schemas.microsoft.com/office/drawing/2014/main" id="{5459278E-2103-4DD7-85BC-96D37C6A90F1}"/>
              </a:ext>
            </a:extLst>
          </p:cNvPr>
          <p:cNvCxnSpPr>
            <a:cxnSpLocks/>
          </p:cNvCxnSpPr>
          <p:nvPr/>
        </p:nvCxnSpPr>
        <p:spPr>
          <a:xfrm>
            <a:off x="7940850" y="1225283"/>
            <a:ext cx="1476458"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C2D5A2F3-D0EA-4025-9B61-AAF6C2F11947}"/>
              </a:ext>
            </a:extLst>
          </p:cNvPr>
          <p:cNvSpPr txBox="1"/>
          <p:nvPr/>
        </p:nvSpPr>
        <p:spPr>
          <a:xfrm>
            <a:off x="7870926" y="1435007"/>
            <a:ext cx="1476458" cy="307777"/>
          </a:xfrm>
          <a:prstGeom prst="rect">
            <a:avLst/>
          </a:prstGeom>
          <a:noFill/>
        </p:spPr>
        <p:txBody>
          <a:bodyPr wrap="square" rtlCol="0">
            <a:spAutoFit/>
          </a:bodyPr>
          <a:lstStyle/>
          <a:p>
            <a:pPr algn="ctr"/>
            <a:r>
              <a:rPr lang="en-US" sz="1400" dirty="0"/>
              <a:t>Motor Wiring</a:t>
            </a:r>
          </a:p>
        </p:txBody>
      </p:sp>
      <p:sp>
        <p:nvSpPr>
          <p:cNvPr id="108" name="TextBox 107">
            <a:extLst>
              <a:ext uri="{FF2B5EF4-FFF2-40B4-BE49-F238E27FC236}">
                <a16:creationId xmlns:a16="http://schemas.microsoft.com/office/drawing/2014/main" id="{16DDB60D-2299-465D-A775-AF475D2A3D59}"/>
              </a:ext>
            </a:extLst>
          </p:cNvPr>
          <p:cNvSpPr txBox="1"/>
          <p:nvPr/>
        </p:nvSpPr>
        <p:spPr>
          <a:xfrm>
            <a:off x="7882116" y="762432"/>
            <a:ext cx="1476458" cy="523220"/>
          </a:xfrm>
          <a:prstGeom prst="rect">
            <a:avLst/>
          </a:prstGeom>
          <a:noFill/>
        </p:spPr>
        <p:txBody>
          <a:bodyPr wrap="square" rtlCol="0">
            <a:spAutoFit/>
          </a:bodyPr>
          <a:lstStyle/>
          <a:p>
            <a:pPr algn="ctr"/>
            <a:r>
              <a:rPr lang="en-US" sz="1400" dirty="0"/>
              <a:t>Pos and Neg Limit Switches</a:t>
            </a:r>
          </a:p>
        </p:txBody>
      </p:sp>
      <p:cxnSp>
        <p:nvCxnSpPr>
          <p:cNvPr id="110" name="Straight Connector 109">
            <a:extLst>
              <a:ext uri="{FF2B5EF4-FFF2-40B4-BE49-F238E27FC236}">
                <a16:creationId xmlns:a16="http://schemas.microsoft.com/office/drawing/2014/main" id="{73D9F118-1C8A-4FCF-8D43-536170DE1EB9}"/>
              </a:ext>
            </a:extLst>
          </p:cNvPr>
          <p:cNvCxnSpPr>
            <a:cxnSpLocks/>
            <a:stCxn id="112" idx="3"/>
            <a:endCxn id="97" idx="1"/>
          </p:cNvCxnSpPr>
          <p:nvPr/>
        </p:nvCxnSpPr>
        <p:spPr>
          <a:xfrm>
            <a:off x="818595" y="1410065"/>
            <a:ext cx="1921929" cy="473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4D784354-EFE8-4DF5-86E4-504949D2FF91}"/>
              </a:ext>
            </a:extLst>
          </p:cNvPr>
          <p:cNvSpPr txBox="1"/>
          <p:nvPr/>
        </p:nvSpPr>
        <p:spPr>
          <a:xfrm>
            <a:off x="825091" y="1107176"/>
            <a:ext cx="1915415" cy="307777"/>
          </a:xfrm>
          <a:prstGeom prst="rect">
            <a:avLst/>
          </a:prstGeom>
          <a:noFill/>
        </p:spPr>
        <p:txBody>
          <a:bodyPr wrap="square" rtlCol="0">
            <a:spAutoFit/>
          </a:bodyPr>
          <a:lstStyle/>
          <a:p>
            <a:pPr algn="ctr"/>
            <a:r>
              <a:rPr lang="en-US" sz="1400" dirty="0"/>
              <a:t>+24V</a:t>
            </a:r>
            <a:r>
              <a:rPr lang="en-US" sz="1400" baseline="-25000" dirty="0"/>
              <a:t>DC</a:t>
            </a:r>
            <a:r>
              <a:rPr lang="en-US" sz="1400" dirty="0"/>
              <a:t> Power Adapter</a:t>
            </a:r>
            <a:endParaRPr lang="en-US" baseline="-25000" dirty="0"/>
          </a:p>
        </p:txBody>
      </p:sp>
      <p:sp>
        <p:nvSpPr>
          <p:cNvPr id="112" name="Rectangle 111">
            <a:extLst>
              <a:ext uri="{FF2B5EF4-FFF2-40B4-BE49-F238E27FC236}">
                <a16:creationId xmlns:a16="http://schemas.microsoft.com/office/drawing/2014/main" id="{75D3051B-613F-4C89-AC16-D51FD6AE718F}"/>
              </a:ext>
            </a:extLst>
          </p:cNvPr>
          <p:cNvSpPr/>
          <p:nvPr/>
        </p:nvSpPr>
        <p:spPr>
          <a:xfrm>
            <a:off x="140327" y="1036743"/>
            <a:ext cx="678268" cy="7466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120V AC Wall Socket</a:t>
            </a:r>
          </a:p>
        </p:txBody>
      </p:sp>
      <p:cxnSp>
        <p:nvCxnSpPr>
          <p:cNvPr id="113" name="Straight Connector 112">
            <a:extLst>
              <a:ext uri="{FF2B5EF4-FFF2-40B4-BE49-F238E27FC236}">
                <a16:creationId xmlns:a16="http://schemas.microsoft.com/office/drawing/2014/main" id="{D57047D2-170B-4700-93C6-78E5A3C50A47}"/>
              </a:ext>
            </a:extLst>
          </p:cNvPr>
          <p:cNvCxnSpPr>
            <a:cxnSpLocks/>
            <a:stCxn id="124" idx="3"/>
            <a:endCxn id="4" idx="1"/>
          </p:cNvCxnSpPr>
          <p:nvPr/>
        </p:nvCxnSpPr>
        <p:spPr>
          <a:xfrm>
            <a:off x="818595" y="2202557"/>
            <a:ext cx="5478344" cy="735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4" name="Rectangle 113">
            <a:extLst>
              <a:ext uri="{FF2B5EF4-FFF2-40B4-BE49-F238E27FC236}">
                <a16:creationId xmlns:a16="http://schemas.microsoft.com/office/drawing/2014/main" id="{654289A3-0A21-47BE-B5A9-0276CA7EB6E9}"/>
              </a:ext>
            </a:extLst>
          </p:cNvPr>
          <p:cNvSpPr/>
          <p:nvPr/>
        </p:nvSpPr>
        <p:spPr>
          <a:xfrm>
            <a:off x="6301206" y="2727082"/>
            <a:ext cx="1643911" cy="525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KEYENCE LS-9501P</a:t>
            </a:r>
          </a:p>
          <a:p>
            <a:pPr algn="ctr"/>
            <a:r>
              <a:rPr lang="en-US" sz="1400" dirty="0"/>
              <a:t>In-Line Controller</a:t>
            </a:r>
          </a:p>
        </p:txBody>
      </p:sp>
      <p:sp>
        <p:nvSpPr>
          <p:cNvPr id="115" name="TextBox 114">
            <a:extLst>
              <a:ext uri="{FF2B5EF4-FFF2-40B4-BE49-F238E27FC236}">
                <a16:creationId xmlns:a16="http://schemas.microsoft.com/office/drawing/2014/main" id="{0BE2B5FB-A643-4855-8AD3-A5FC4E04F5C4}"/>
              </a:ext>
            </a:extLst>
          </p:cNvPr>
          <p:cNvSpPr txBox="1"/>
          <p:nvPr/>
        </p:nvSpPr>
        <p:spPr>
          <a:xfrm>
            <a:off x="819995" y="1911373"/>
            <a:ext cx="1299374" cy="307777"/>
          </a:xfrm>
          <a:prstGeom prst="rect">
            <a:avLst/>
          </a:prstGeom>
          <a:noFill/>
        </p:spPr>
        <p:txBody>
          <a:bodyPr wrap="square" rtlCol="0">
            <a:spAutoFit/>
          </a:bodyPr>
          <a:lstStyle/>
          <a:p>
            <a:r>
              <a:rPr lang="en-US" sz="1400" dirty="0"/>
              <a:t>Power Cable</a:t>
            </a:r>
            <a:endParaRPr lang="en-US" baseline="-25000" dirty="0"/>
          </a:p>
        </p:txBody>
      </p:sp>
      <p:cxnSp>
        <p:nvCxnSpPr>
          <p:cNvPr id="116" name="Straight Connector 115">
            <a:extLst>
              <a:ext uri="{FF2B5EF4-FFF2-40B4-BE49-F238E27FC236}">
                <a16:creationId xmlns:a16="http://schemas.microsoft.com/office/drawing/2014/main" id="{3BBF7905-D948-40A1-B021-565B6E0D19E2}"/>
              </a:ext>
            </a:extLst>
          </p:cNvPr>
          <p:cNvCxnSpPr>
            <a:cxnSpLocks/>
            <a:stCxn id="114" idx="3"/>
            <a:endCxn id="105" idx="1"/>
          </p:cNvCxnSpPr>
          <p:nvPr/>
        </p:nvCxnSpPr>
        <p:spPr>
          <a:xfrm flipV="1">
            <a:off x="7945117" y="2989739"/>
            <a:ext cx="1682027" cy="291"/>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7CBF8F2F-E5F8-4ABB-A49F-43F13E827AB4}"/>
              </a:ext>
            </a:extLst>
          </p:cNvPr>
          <p:cNvSpPr txBox="1"/>
          <p:nvPr/>
        </p:nvSpPr>
        <p:spPr>
          <a:xfrm>
            <a:off x="7970668" y="2684523"/>
            <a:ext cx="1299374" cy="307777"/>
          </a:xfrm>
          <a:prstGeom prst="rect">
            <a:avLst/>
          </a:prstGeom>
          <a:noFill/>
        </p:spPr>
        <p:txBody>
          <a:bodyPr wrap="square" rtlCol="0">
            <a:spAutoFit/>
          </a:bodyPr>
          <a:lstStyle/>
          <a:p>
            <a:pPr algn="ctr"/>
            <a:r>
              <a:rPr lang="en-US" sz="1400" dirty="0"/>
              <a:t>Head Cable</a:t>
            </a:r>
            <a:endParaRPr lang="en-US" baseline="-25000" dirty="0"/>
          </a:p>
        </p:txBody>
      </p:sp>
      <p:cxnSp>
        <p:nvCxnSpPr>
          <p:cNvPr id="118" name="Straight Connector 117">
            <a:extLst>
              <a:ext uri="{FF2B5EF4-FFF2-40B4-BE49-F238E27FC236}">
                <a16:creationId xmlns:a16="http://schemas.microsoft.com/office/drawing/2014/main" id="{8D38BCFD-B47D-40D4-B0F6-20C183982BF2}"/>
              </a:ext>
            </a:extLst>
          </p:cNvPr>
          <p:cNvCxnSpPr>
            <a:cxnSpLocks/>
            <a:stCxn id="129" idx="3"/>
            <a:endCxn id="114" idx="1"/>
          </p:cNvCxnSpPr>
          <p:nvPr/>
        </p:nvCxnSpPr>
        <p:spPr>
          <a:xfrm flipV="1">
            <a:off x="818595" y="2990030"/>
            <a:ext cx="5482611" cy="685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9" name="TextBox 118">
            <a:extLst>
              <a:ext uri="{FF2B5EF4-FFF2-40B4-BE49-F238E27FC236}">
                <a16:creationId xmlns:a16="http://schemas.microsoft.com/office/drawing/2014/main" id="{FB37445D-5EAC-4F42-88CB-0A73CB6275C4}"/>
              </a:ext>
            </a:extLst>
          </p:cNvPr>
          <p:cNvSpPr txBox="1"/>
          <p:nvPr/>
        </p:nvSpPr>
        <p:spPr>
          <a:xfrm>
            <a:off x="4430344" y="2674683"/>
            <a:ext cx="1871289" cy="307777"/>
          </a:xfrm>
          <a:prstGeom prst="rect">
            <a:avLst/>
          </a:prstGeom>
          <a:noFill/>
        </p:spPr>
        <p:txBody>
          <a:bodyPr wrap="square" rtlCol="0">
            <a:spAutoFit/>
          </a:bodyPr>
          <a:lstStyle/>
          <a:p>
            <a:r>
              <a:rPr lang="en-US" sz="1400" dirty="0"/>
              <a:t>+24V</a:t>
            </a:r>
            <a:r>
              <a:rPr lang="en-US" sz="1400" baseline="-25000" dirty="0"/>
              <a:t>DC</a:t>
            </a:r>
            <a:r>
              <a:rPr lang="en-US" sz="1400" dirty="0"/>
              <a:t> Power Adapter</a:t>
            </a:r>
            <a:endParaRPr lang="en-US" baseline="-25000" dirty="0"/>
          </a:p>
        </p:txBody>
      </p:sp>
      <p:cxnSp>
        <p:nvCxnSpPr>
          <p:cNvPr id="121" name="Straight Connector 120">
            <a:extLst>
              <a:ext uri="{FF2B5EF4-FFF2-40B4-BE49-F238E27FC236}">
                <a16:creationId xmlns:a16="http://schemas.microsoft.com/office/drawing/2014/main" id="{FB4BBF20-15FA-4E33-8EBE-0C3843DAC916}"/>
              </a:ext>
            </a:extLst>
          </p:cNvPr>
          <p:cNvCxnSpPr>
            <a:cxnSpLocks/>
          </p:cNvCxnSpPr>
          <p:nvPr/>
        </p:nvCxnSpPr>
        <p:spPr>
          <a:xfrm>
            <a:off x="5744806" y="3127337"/>
            <a:ext cx="55586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263FE602-5604-4522-B98B-F39791D05082}"/>
              </a:ext>
            </a:extLst>
          </p:cNvPr>
          <p:cNvSpPr txBox="1"/>
          <p:nvPr/>
        </p:nvSpPr>
        <p:spPr>
          <a:xfrm>
            <a:off x="4797511" y="2982727"/>
            <a:ext cx="934079" cy="307777"/>
          </a:xfrm>
          <a:prstGeom prst="rect">
            <a:avLst/>
          </a:prstGeom>
          <a:noFill/>
        </p:spPr>
        <p:txBody>
          <a:bodyPr wrap="square" rtlCol="0">
            <a:spAutoFit/>
          </a:bodyPr>
          <a:lstStyle/>
          <a:p>
            <a:pPr algn="ctr"/>
            <a:r>
              <a:rPr lang="en-US" sz="1400" dirty="0"/>
              <a:t>USB Cable</a:t>
            </a:r>
            <a:endParaRPr lang="en-US" baseline="-25000" dirty="0"/>
          </a:p>
        </p:txBody>
      </p:sp>
      <p:sp>
        <p:nvSpPr>
          <p:cNvPr id="124" name="Rectangle 123">
            <a:extLst>
              <a:ext uri="{FF2B5EF4-FFF2-40B4-BE49-F238E27FC236}">
                <a16:creationId xmlns:a16="http://schemas.microsoft.com/office/drawing/2014/main" id="{CD6E7CA1-941D-4B89-8535-4581125EA1E8}"/>
              </a:ext>
            </a:extLst>
          </p:cNvPr>
          <p:cNvSpPr/>
          <p:nvPr/>
        </p:nvSpPr>
        <p:spPr>
          <a:xfrm>
            <a:off x="140327" y="1829235"/>
            <a:ext cx="678268" cy="7466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120V AC Wall Socket</a:t>
            </a:r>
          </a:p>
        </p:txBody>
      </p:sp>
      <p:sp>
        <p:nvSpPr>
          <p:cNvPr id="129" name="Rectangle 128">
            <a:extLst>
              <a:ext uri="{FF2B5EF4-FFF2-40B4-BE49-F238E27FC236}">
                <a16:creationId xmlns:a16="http://schemas.microsoft.com/office/drawing/2014/main" id="{89970EC3-AA6F-416C-AF5F-E7371164F3B9}"/>
              </a:ext>
            </a:extLst>
          </p:cNvPr>
          <p:cNvSpPr/>
          <p:nvPr/>
        </p:nvSpPr>
        <p:spPr>
          <a:xfrm>
            <a:off x="140327" y="2623565"/>
            <a:ext cx="678268" cy="7466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120V AC Wall Socket</a:t>
            </a:r>
          </a:p>
        </p:txBody>
      </p:sp>
      <p:sp>
        <p:nvSpPr>
          <p:cNvPr id="137" name="Rectangle 136">
            <a:extLst>
              <a:ext uri="{FF2B5EF4-FFF2-40B4-BE49-F238E27FC236}">
                <a16:creationId xmlns:a16="http://schemas.microsoft.com/office/drawing/2014/main" id="{F04B49FF-5F90-4346-82A9-C7FAA72B9690}"/>
              </a:ext>
            </a:extLst>
          </p:cNvPr>
          <p:cNvSpPr/>
          <p:nvPr/>
        </p:nvSpPr>
        <p:spPr>
          <a:xfrm>
            <a:off x="2448105" y="3243021"/>
            <a:ext cx="678268" cy="3861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PC USB PORT 2</a:t>
            </a:r>
          </a:p>
        </p:txBody>
      </p:sp>
      <p:sp>
        <p:nvSpPr>
          <p:cNvPr id="139" name="TextBox 138">
            <a:extLst>
              <a:ext uri="{FF2B5EF4-FFF2-40B4-BE49-F238E27FC236}">
                <a16:creationId xmlns:a16="http://schemas.microsoft.com/office/drawing/2014/main" id="{4AA574AF-7F63-4705-8D8A-7E8F5255C290}"/>
              </a:ext>
            </a:extLst>
          </p:cNvPr>
          <p:cNvSpPr txBox="1"/>
          <p:nvPr/>
        </p:nvSpPr>
        <p:spPr>
          <a:xfrm>
            <a:off x="8226711" y="4527136"/>
            <a:ext cx="1299374" cy="307777"/>
          </a:xfrm>
          <a:prstGeom prst="rect">
            <a:avLst/>
          </a:prstGeom>
          <a:noFill/>
        </p:spPr>
        <p:txBody>
          <a:bodyPr wrap="square" rtlCol="0">
            <a:spAutoFit/>
          </a:bodyPr>
          <a:lstStyle/>
          <a:p>
            <a:r>
              <a:rPr lang="en-US" sz="1400" dirty="0"/>
              <a:t>Power Cable</a:t>
            </a:r>
            <a:endParaRPr lang="en-US" baseline="-25000" dirty="0"/>
          </a:p>
        </p:txBody>
      </p:sp>
      <p:sp>
        <p:nvSpPr>
          <p:cNvPr id="140" name="Rectangle 139">
            <a:extLst>
              <a:ext uri="{FF2B5EF4-FFF2-40B4-BE49-F238E27FC236}">
                <a16:creationId xmlns:a16="http://schemas.microsoft.com/office/drawing/2014/main" id="{5EDBE993-9B78-4967-8DB6-45DF462C1C06}"/>
              </a:ext>
            </a:extLst>
          </p:cNvPr>
          <p:cNvSpPr/>
          <p:nvPr/>
        </p:nvSpPr>
        <p:spPr>
          <a:xfrm>
            <a:off x="140891" y="4420486"/>
            <a:ext cx="678268" cy="7466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120V AC Wall Socket</a:t>
            </a:r>
          </a:p>
        </p:txBody>
      </p:sp>
      <p:cxnSp>
        <p:nvCxnSpPr>
          <p:cNvPr id="182" name="Connector: Elbow 181">
            <a:extLst>
              <a:ext uri="{FF2B5EF4-FFF2-40B4-BE49-F238E27FC236}">
                <a16:creationId xmlns:a16="http://schemas.microsoft.com/office/drawing/2014/main" id="{E9B090B6-848E-4166-AE61-EC85E7083DEE}"/>
              </a:ext>
            </a:extLst>
          </p:cNvPr>
          <p:cNvCxnSpPr>
            <a:stCxn id="122" idx="1"/>
            <a:endCxn id="137" idx="3"/>
          </p:cNvCxnSpPr>
          <p:nvPr/>
        </p:nvCxnSpPr>
        <p:spPr>
          <a:xfrm rot="10800000" flipV="1">
            <a:off x="3126373" y="3136615"/>
            <a:ext cx="1671138" cy="299503"/>
          </a:xfrm>
          <a:prstGeom prst="bentConnector3">
            <a:avLst>
              <a:gd name="adj1" fmla="val 55928"/>
            </a:avLst>
          </a:prstGeom>
          <a:ln w="19050"/>
        </p:spPr>
        <p:style>
          <a:lnRef idx="1">
            <a:schemeClr val="accent1"/>
          </a:lnRef>
          <a:fillRef idx="0">
            <a:schemeClr val="accent1"/>
          </a:fillRef>
          <a:effectRef idx="0">
            <a:schemeClr val="accent1"/>
          </a:effectRef>
          <a:fontRef idx="minor">
            <a:schemeClr val="tx1"/>
          </a:fontRef>
        </p:style>
      </p:cxnSp>
      <p:sp>
        <p:nvSpPr>
          <p:cNvPr id="210" name="Rectangle 209">
            <a:extLst>
              <a:ext uri="{FF2B5EF4-FFF2-40B4-BE49-F238E27FC236}">
                <a16:creationId xmlns:a16="http://schemas.microsoft.com/office/drawing/2014/main" id="{4FBD781C-AC31-4C7E-BF15-4BE6C8F44525}"/>
              </a:ext>
            </a:extLst>
          </p:cNvPr>
          <p:cNvSpPr/>
          <p:nvPr/>
        </p:nvSpPr>
        <p:spPr>
          <a:xfrm>
            <a:off x="2384950" y="3996428"/>
            <a:ext cx="1070884" cy="4727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5kohm/5kohm Voltage Divider</a:t>
            </a:r>
          </a:p>
        </p:txBody>
      </p:sp>
      <p:cxnSp>
        <p:nvCxnSpPr>
          <p:cNvPr id="211" name="Straight Connector 210">
            <a:extLst>
              <a:ext uri="{FF2B5EF4-FFF2-40B4-BE49-F238E27FC236}">
                <a16:creationId xmlns:a16="http://schemas.microsoft.com/office/drawing/2014/main" id="{19A0EF29-F1F7-45EB-BAAA-D97FC1B7833D}"/>
              </a:ext>
            </a:extLst>
          </p:cNvPr>
          <p:cNvCxnSpPr>
            <a:cxnSpLocks/>
            <a:stCxn id="213" idx="3"/>
            <a:endCxn id="120" idx="1"/>
          </p:cNvCxnSpPr>
          <p:nvPr/>
        </p:nvCxnSpPr>
        <p:spPr>
          <a:xfrm flipV="1">
            <a:off x="818595" y="3845505"/>
            <a:ext cx="5564608" cy="1710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12" name="TextBox 211">
            <a:extLst>
              <a:ext uri="{FF2B5EF4-FFF2-40B4-BE49-F238E27FC236}">
                <a16:creationId xmlns:a16="http://schemas.microsoft.com/office/drawing/2014/main" id="{46F6DDBB-99DA-48EA-9E92-245337E28656}"/>
              </a:ext>
            </a:extLst>
          </p:cNvPr>
          <p:cNvSpPr txBox="1"/>
          <p:nvPr/>
        </p:nvSpPr>
        <p:spPr>
          <a:xfrm>
            <a:off x="3994870" y="3576527"/>
            <a:ext cx="1167039" cy="307777"/>
          </a:xfrm>
          <a:prstGeom prst="rect">
            <a:avLst/>
          </a:prstGeom>
          <a:noFill/>
        </p:spPr>
        <p:txBody>
          <a:bodyPr wrap="square" rtlCol="0">
            <a:spAutoFit/>
          </a:bodyPr>
          <a:lstStyle/>
          <a:p>
            <a:pPr algn="ctr"/>
            <a:r>
              <a:rPr lang="en-US" sz="1400" dirty="0"/>
              <a:t>Power Cable</a:t>
            </a:r>
            <a:endParaRPr lang="en-US" baseline="-25000" dirty="0"/>
          </a:p>
        </p:txBody>
      </p:sp>
      <p:sp>
        <p:nvSpPr>
          <p:cNvPr id="213" name="Rectangle 212">
            <a:extLst>
              <a:ext uri="{FF2B5EF4-FFF2-40B4-BE49-F238E27FC236}">
                <a16:creationId xmlns:a16="http://schemas.microsoft.com/office/drawing/2014/main" id="{270BAE13-D981-4785-8AC1-BF8B4C938707}"/>
              </a:ext>
            </a:extLst>
          </p:cNvPr>
          <p:cNvSpPr/>
          <p:nvPr/>
        </p:nvSpPr>
        <p:spPr>
          <a:xfrm>
            <a:off x="140327" y="3489284"/>
            <a:ext cx="678268" cy="7466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120V AC Wall Socket</a:t>
            </a:r>
          </a:p>
        </p:txBody>
      </p:sp>
      <p:sp>
        <p:nvSpPr>
          <p:cNvPr id="219" name="Right Triangle 218">
            <a:extLst>
              <a:ext uri="{FF2B5EF4-FFF2-40B4-BE49-F238E27FC236}">
                <a16:creationId xmlns:a16="http://schemas.microsoft.com/office/drawing/2014/main" id="{BB670520-FFE0-4C8F-AE30-73C2BC93EBC6}"/>
              </a:ext>
            </a:extLst>
          </p:cNvPr>
          <p:cNvSpPr/>
          <p:nvPr/>
        </p:nvSpPr>
        <p:spPr>
          <a:xfrm rot="5400000">
            <a:off x="10492292" y="937853"/>
            <a:ext cx="158295" cy="158295"/>
          </a:xfrm>
          <a:prstGeom prst="r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ight Triangle 219">
            <a:extLst>
              <a:ext uri="{FF2B5EF4-FFF2-40B4-BE49-F238E27FC236}">
                <a16:creationId xmlns:a16="http://schemas.microsoft.com/office/drawing/2014/main" id="{F9A8C76B-0243-4308-BF00-00D1088C4F8E}"/>
              </a:ext>
            </a:extLst>
          </p:cNvPr>
          <p:cNvSpPr/>
          <p:nvPr/>
        </p:nvSpPr>
        <p:spPr>
          <a:xfrm rot="10800000">
            <a:off x="10200478" y="937853"/>
            <a:ext cx="158295" cy="158295"/>
          </a:xfrm>
          <a:prstGeom prst="r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7" name="Straight Connector 236">
            <a:extLst>
              <a:ext uri="{FF2B5EF4-FFF2-40B4-BE49-F238E27FC236}">
                <a16:creationId xmlns:a16="http://schemas.microsoft.com/office/drawing/2014/main" id="{998211CA-2AD1-4457-8D2A-6AF1749AEB3F}"/>
              </a:ext>
            </a:extLst>
          </p:cNvPr>
          <p:cNvCxnSpPr>
            <a:cxnSpLocks/>
            <a:stCxn id="238" idx="1"/>
            <a:endCxn id="210" idx="3"/>
          </p:cNvCxnSpPr>
          <p:nvPr/>
        </p:nvCxnSpPr>
        <p:spPr>
          <a:xfrm flipH="1">
            <a:off x="3455834" y="4232783"/>
            <a:ext cx="59231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38" name="TextBox 237">
            <a:extLst>
              <a:ext uri="{FF2B5EF4-FFF2-40B4-BE49-F238E27FC236}">
                <a16:creationId xmlns:a16="http://schemas.microsoft.com/office/drawing/2014/main" id="{8BEF0254-E517-4C04-AE26-5DE14032C9D5}"/>
              </a:ext>
            </a:extLst>
          </p:cNvPr>
          <p:cNvSpPr txBox="1"/>
          <p:nvPr/>
        </p:nvSpPr>
        <p:spPr>
          <a:xfrm>
            <a:off x="4048152" y="4078894"/>
            <a:ext cx="2227514" cy="307777"/>
          </a:xfrm>
          <a:prstGeom prst="rect">
            <a:avLst/>
          </a:prstGeom>
          <a:noFill/>
          <a:ln>
            <a:solidFill>
              <a:srgbClr val="FF0000"/>
            </a:solidFill>
            <a:prstDash val="dash"/>
          </a:ln>
        </p:spPr>
        <p:txBody>
          <a:bodyPr wrap="square" rtlCol="0">
            <a:spAutoFit/>
          </a:bodyPr>
          <a:lstStyle>
            <a:defPPr>
              <a:defRPr lang="en-US"/>
            </a:defPPr>
            <a:lvl1pPr algn="ctr">
              <a:defRPr sz="1400"/>
            </a:lvl1pPr>
          </a:lstStyle>
          <a:p>
            <a:r>
              <a:rPr lang="en-US" dirty="0"/>
              <a:t>Analog Output (+0-10V</a:t>
            </a:r>
            <a:r>
              <a:rPr lang="en-US" baseline="-25000" dirty="0"/>
              <a:t>DC</a:t>
            </a:r>
            <a:r>
              <a:rPr lang="en-US" dirty="0"/>
              <a:t>)</a:t>
            </a:r>
          </a:p>
        </p:txBody>
      </p:sp>
      <p:cxnSp>
        <p:nvCxnSpPr>
          <p:cNvPr id="240" name="Connector: Elbow 239">
            <a:extLst>
              <a:ext uri="{FF2B5EF4-FFF2-40B4-BE49-F238E27FC236}">
                <a16:creationId xmlns:a16="http://schemas.microsoft.com/office/drawing/2014/main" id="{D003F88D-8522-43D6-BBC5-B8A95CCDCB88}"/>
              </a:ext>
            </a:extLst>
          </p:cNvPr>
          <p:cNvCxnSpPr>
            <a:cxnSpLocks/>
            <a:stCxn id="238" idx="3"/>
            <a:endCxn id="120" idx="2"/>
          </p:cNvCxnSpPr>
          <p:nvPr/>
        </p:nvCxnSpPr>
        <p:spPr>
          <a:xfrm flipV="1">
            <a:off x="6275666" y="4108452"/>
            <a:ext cx="846872" cy="124331"/>
          </a:xfrm>
          <a:prstGeom prst="bentConnector2">
            <a:avLst/>
          </a:prstGeom>
          <a:ln w="19050"/>
        </p:spPr>
        <p:style>
          <a:lnRef idx="1">
            <a:schemeClr val="accent1"/>
          </a:lnRef>
          <a:fillRef idx="0">
            <a:schemeClr val="accent1"/>
          </a:fillRef>
          <a:effectRef idx="0">
            <a:schemeClr val="accent1"/>
          </a:effectRef>
          <a:fontRef idx="minor">
            <a:schemeClr val="tx1"/>
          </a:fontRef>
        </p:style>
      </p:cxnSp>
      <p:sp>
        <p:nvSpPr>
          <p:cNvPr id="267" name="TextBox 266">
            <a:extLst>
              <a:ext uri="{FF2B5EF4-FFF2-40B4-BE49-F238E27FC236}">
                <a16:creationId xmlns:a16="http://schemas.microsoft.com/office/drawing/2014/main" id="{1B4F8170-B91E-4694-8308-25FBA5A79183}"/>
              </a:ext>
            </a:extLst>
          </p:cNvPr>
          <p:cNvSpPr txBox="1"/>
          <p:nvPr/>
        </p:nvSpPr>
        <p:spPr>
          <a:xfrm>
            <a:off x="8059200" y="5093192"/>
            <a:ext cx="1299374" cy="307777"/>
          </a:xfrm>
          <a:prstGeom prst="rect">
            <a:avLst/>
          </a:prstGeom>
          <a:noFill/>
        </p:spPr>
        <p:txBody>
          <a:bodyPr wrap="square" rtlCol="0">
            <a:spAutoFit/>
          </a:bodyPr>
          <a:lstStyle/>
          <a:p>
            <a:r>
              <a:rPr lang="en-US" sz="1400" dirty="0"/>
              <a:t>Speed Control</a:t>
            </a:r>
            <a:endParaRPr lang="en-US" baseline="-25000" dirty="0"/>
          </a:p>
        </p:txBody>
      </p:sp>
      <p:sp>
        <p:nvSpPr>
          <p:cNvPr id="269" name="TextBox 268">
            <a:extLst>
              <a:ext uri="{FF2B5EF4-FFF2-40B4-BE49-F238E27FC236}">
                <a16:creationId xmlns:a16="http://schemas.microsoft.com/office/drawing/2014/main" id="{2E487367-D793-4D8F-B5AA-4CF552E0B99B}"/>
              </a:ext>
            </a:extLst>
          </p:cNvPr>
          <p:cNvSpPr txBox="1"/>
          <p:nvPr/>
        </p:nvSpPr>
        <p:spPr>
          <a:xfrm>
            <a:off x="942706" y="3997316"/>
            <a:ext cx="1377488" cy="307777"/>
          </a:xfrm>
          <a:prstGeom prst="rect">
            <a:avLst/>
          </a:prstGeom>
          <a:noFill/>
        </p:spPr>
        <p:txBody>
          <a:bodyPr wrap="square" rtlCol="0">
            <a:spAutoFit/>
          </a:bodyPr>
          <a:lstStyle/>
          <a:p>
            <a:pPr algn="ctr"/>
            <a:r>
              <a:rPr lang="en-US" sz="1400" dirty="0"/>
              <a:t>Tension</a:t>
            </a:r>
            <a:r>
              <a:rPr lang="en-US" sz="1400" baseline="-25000" dirty="0"/>
              <a:t> </a:t>
            </a:r>
            <a:r>
              <a:rPr lang="en-US" sz="1400" dirty="0"/>
              <a:t>Reader</a:t>
            </a:r>
          </a:p>
        </p:txBody>
      </p:sp>
      <p:sp>
        <p:nvSpPr>
          <p:cNvPr id="271" name="TextBox 270">
            <a:extLst>
              <a:ext uri="{FF2B5EF4-FFF2-40B4-BE49-F238E27FC236}">
                <a16:creationId xmlns:a16="http://schemas.microsoft.com/office/drawing/2014/main" id="{5BEF5F9B-13A0-4237-921D-ED740930D8E8}"/>
              </a:ext>
            </a:extLst>
          </p:cNvPr>
          <p:cNvSpPr txBox="1"/>
          <p:nvPr/>
        </p:nvSpPr>
        <p:spPr>
          <a:xfrm>
            <a:off x="4088" y="-2368"/>
            <a:ext cx="7936762" cy="954107"/>
          </a:xfrm>
          <a:prstGeom prst="rect">
            <a:avLst/>
          </a:prstGeom>
          <a:noFill/>
        </p:spPr>
        <p:txBody>
          <a:bodyPr wrap="square" rtlCol="0">
            <a:spAutoFit/>
          </a:bodyPr>
          <a:lstStyle/>
          <a:p>
            <a:r>
              <a:rPr lang="en-US" sz="2800" dirty="0"/>
              <a:t>Visual Summary of Thermal Drawing Apparatus Hardware Connections and Software Requirements</a:t>
            </a:r>
          </a:p>
        </p:txBody>
      </p:sp>
      <p:sp>
        <p:nvSpPr>
          <p:cNvPr id="120" name="Rectangle 119">
            <a:extLst>
              <a:ext uri="{FF2B5EF4-FFF2-40B4-BE49-F238E27FC236}">
                <a16:creationId xmlns:a16="http://schemas.microsoft.com/office/drawing/2014/main" id="{7989D9E8-C4E1-4C95-A45E-AE9F502DC167}"/>
              </a:ext>
            </a:extLst>
          </p:cNvPr>
          <p:cNvSpPr/>
          <p:nvPr/>
        </p:nvSpPr>
        <p:spPr>
          <a:xfrm>
            <a:off x="6383203" y="3582557"/>
            <a:ext cx="1478670" cy="5258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Checkline</a:t>
            </a:r>
            <a:r>
              <a:rPr lang="en-US" sz="1400" dirty="0"/>
              <a:t> SC-PM Display Unit </a:t>
            </a:r>
          </a:p>
        </p:txBody>
      </p:sp>
      <p:cxnSp>
        <p:nvCxnSpPr>
          <p:cNvPr id="24" name="Straight Connector 23">
            <a:extLst>
              <a:ext uri="{FF2B5EF4-FFF2-40B4-BE49-F238E27FC236}">
                <a16:creationId xmlns:a16="http://schemas.microsoft.com/office/drawing/2014/main" id="{4575F4DD-268A-4F45-B032-CCDFD5F94AD9}"/>
              </a:ext>
            </a:extLst>
          </p:cNvPr>
          <p:cNvCxnSpPr>
            <a:cxnSpLocks/>
            <a:stCxn id="120" idx="3"/>
            <a:endCxn id="76" idx="1"/>
          </p:cNvCxnSpPr>
          <p:nvPr/>
        </p:nvCxnSpPr>
        <p:spPr>
          <a:xfrm flipV="1">
            <a:off x="7861873" y="3844439"/>
            <a:ext cx="1785278" cy="106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3" name="TextBox 122">
            <a:extLst>
              <a:ext uri="{FF2B5EF4-FFF2-40B4-BE49-F238E27FC236}">
                <a16:creationId xmlns:a16="http://schemas.microsoft.com/office/drawing/2014/main" id="{7B6C4B62-2ACA-4949-8FAE-10C99DF3084A}"/>
              </a:ext>
            </a:extLst>
          </p:cNvPr>
          <p:cNvSpPr txBox="1"/>
          <p:nvPr/>
        </p:nvSpPr>
        <p:spPr>
          <a:xfrm>
            <a:off x="7970668" y="3572912"/>
            <a:ext cx="1299374" cy="307777"/>
          </a:xfrm>
          <a:prstGeom prst="rect">
            <a:avLst/>
          </a:prstGeom>
          <a:noFill/>
        </p:spPr>
        <p:txBody>
          <a:bodyPr wrap="square" rtlCol="0">
            <a:spAutoFit/>
          </a:bodyPr>
          <a:lstStyle/>
          <a:p>
            <a:pPr algn="ctr"/>
            <a:r>
              <a:rPr lang="en-US" sz="1400" dirty="0"/>
              <a:t>5-Wire Cable</a:t>
            </a:r>
            <a:endParaRPr lang="en-US" baseline="-25000" dirty="0"/>
          </a:p>
        </p:txBody>
      </p:sp>
      <p:sp>
        <p:nvSpPr>
          <p:cNvPr id="142" name="TextBox 141">
            <a:extLst>
              <a:ext uri="{FF2B5EF4-FFF2-40B4-BE49-F238E27FC236}">
                <a16:creationId xmlns:a16="http://schemas.microsoft.com/office/drawing/2014/main" id="{AE357367-4904-4B06-83DE-A5D4D1324AE3}"/>
              </a:ext>
            </a:extLst>
          </p:cNvPr>
          <p:cNvSpPr txBox="1"/>
          <p:nvPr/>
        </p:nvSpPr>
        <p:spPr>
          <a:xfrm>
            <a:off x="2976040" y="2253218"/>
            <a:ext cx="3318708" cy="307777"/>
          </a:xfrm>
          <a:prstGeom prst="rect">
            <a:avLst/>
          </a:prstGeom>
          <a:noFill/>
          <a:ln>
            <a:solidFill>
              <a:srgbClr val="FF0000"/>
            </a:solidFill>
            <a:prstDash val="dash"/>
          </a:ln>
        </p:spPr>
        <p:txBody>
          <a:bodyPr wrap="square" rtlCol="0">
            <a:spAutoFit/>
          </a:bodyPr>
          <a:lstStyle/>
          <a:p>
            <a:pPr algn="ctr"/>
            <a:r>
              <a:rPr lang="en-US" sz="1400" dirty="0"/>
              <a:t>Manually Controlled Temperature Setpoint</a:t>
            </a:r>
          </a:p>
        </p:txBody>
      </p:sp>
      <p:sp>
        <p:nvSpPr>
          <p:cNvPr id="145" name="TextBox 144">
            <a:extLst>
              <a:ext uri="{FF2B5EF4-FFF2-40B4-BE49-F238E27FC236}">
                <a16:creationId xmlns:a16="http://schemas.microsoft.com/office/drawing/2014/main" id="{9B1FD5D1-B69E-496B-BCB4-90ED13325C14}"/>
              </a:ext>
            </a:extLst>
          </p:cNvPr>
          <p:cNvSpPr txBox="1"/>
          <p:nvPr/>
        </p:nvSpPr>
        <p:spPr>
          <a:xfrm>
            <a:off x="4037320" y="3264661"/>
            <a:ext cx="2227515" cy="307777"/>
          </a:xfrm>
          <a:prstGeom prst="rect">
            <a:avLst/>
          </a:prstGeom>
          <a:noFill/>
          <a:ln>
            <a:solidFill>
              <a:srgbClr val="FF0000"/>
            </a:solidFill>
            <a:prstDash val="dash"/>
          </a:ln>
        </p:spPr>
        <p:txBody>
          <a:bodyPr wrap="square" rtlCol="0">
            <a:spAutoFit/>
          </a:bodyPr>
          <a:lstStyle>
            <a:defPPr>
              <a:defRPr lang="en-US"/>
            </a:defPPr>
            <a:lvl1pPr algn="ctr">
              <a:defRPr sz="1400"/>
            </a:lvl1pPr>
          </a:lstStyle>
          <a:p>
            <a:r>
              <a:rPr lang="en-US" dirty="0"/>
              <a:t>Analog Output (+/-10V</a:t>
            </a:r>
            <a:r>
              <a:rPr lang="en-US" baseline="-25000" dirty="0"/>
              <a:t>DC</a:t>
            </a:r>
            <a:r>
              <a:rPr lang="en-US" dirty="0"/>
              <a:t>) </a:t>
            </a:r>
          </a:p>
        </p:txBody>
      </p:sp>
      <p:sp>
        <p:nvSpPr>
          <p:cNvPr id="97" name="Rectangle 96">
            <a:extLst>
              <a:ext uri="{FF2B5EF4-FFF2-40B4-BE49-F238E27FC236}">
                <a16:creationId xmlns:a16="http://schemas.microsoft.com/office/drawing/2014/main" id="{7418BDA0-561C-4303-9AB8-B2C1FBA37292}"/>
              </a:ext>
            </a:extLst>
          </p:cNvPr>
          <p:cNvSpPr/>
          <p:nvPr/>
        </p:nvSpPr>
        <p:spPr>
          <a:xfrm>
            <a:off x="2740524" y="1100207"/>
            <a:ext cx="1151039" cy="629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24V Power Supply</a:t>
            </a:r>
          </a:p>
        </p:txBody>
      </p:sp>
      <p:sp>
        <p:nvSpPr>
          <p:cNvPr id="98" name="Rectangle 97">
            <a:extLst>
              <a:ext uri="{FF2B5EF4-FFF2-40B4-BE49-F238E27FC236}">
                <a16:creationId xmlns:a16="http://schemas.microsoft.com/office/drawing/2014/main" id="{C00DC76E-4227-48DF-BE30-2A883B6508CB}"/>
              </a:ext>
            </a:extLst>
          </p:cNvPr>
          <p:cNvSpPr/>
          <p:nvPr/>
        </p:nvSpPr>
        <p:spPr>
          <a:xfrm>
            <a:off x="7583110" y="59593"/>
            <a:ext cx="1593909" cy="629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Stepper Motor</a:t>
            </a:r>
          </a:p>
        </p:txBody>
      </p:sp>
      <p:sp>
        <p:nvSpPr>
          <p:cNvPr id="3" name="Rectangle 2">
            <a:extLst>
              <a:ext uri="{FF2B5EF4-FFF2-40B4-BE49-F238E27FC236}">
                <a16:creationId xmlns:a16="http://schemas.microsoft.com/office/drawing/2014/main" id="{03461E1C-C005-46CF-9CFA-EA95FB00CD94}"/>
              </a:ext>
            </a:extLst>
          </p:cNvPr>
          <p:cNvSpPr/>
          <p:nvPr/>
        </p:nvSpPr>
        <p:spPr>
          <a:xfrm>
            <a:off x="3531179" y="5500514"/>
            <a:ext cx="1673920" cy="369332"/>
          </a:xfrm>
          <a:prstGeom prst="rect">
            <a:avLst/>
          </a:prstGeom>
        </p:spPr>
        <p:txBody>
          <a:bodyPr wrap="none">
            <a:spAutoFit/>
          </a:bodyPr>
          <a:lstStyle/>
          <a:p>
            <a:r>
              <a:rPr lang="en-US" dirty="0"/>
              <a:t>Arduino Uno R3</a:t>
            </a:r>
          </a:p>
        </p:txBody>
      </p:sp>
      <p:sp>
        <p:nvSpPr>
          <p:cNvPr id="125" name="Rectangle 124">
            <a:extLst>
              <a:ext uri="{FF2B5EF4-FFF2-40B4-BE49-F238E27FC236}">
                <a16:creationId xmlns:a16="http://schemas.microsoft.com/office/drawing/2014/main" id="{3478473D-C29E-4E4E-901F-05680671E690}"/>
              </a:ext>
            </a:extLst>
          </p:cNvPr>
          <p:cNvSpPr/>
          <p:nvPr/>
        </p:nvSpPr>
        <p:spPr>
          <a:xfrm>
            <a:off x="9422746" y="2817765"/>
            <a:ext cx="204397" cy="34394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6" name="TextBox 125">
            <a:extLst>
              <a:ext uri="{FF2B5EF4-FFF2-40B4-BE49-F238E27FC236}">
                <a16:creationId xmlns:a16="http://schemas.microsoft.com/office/drawing/2014/main" id="{B9A44FCC-44BF-4F75-9FFA-2B595FA98E93}"/>
              </a:ext>
            </a:extLst>
          </p:cNvPr>
          <p:cNvSpPr txBox="1"/>
          <p:nvPr/>
        </p:nvSpPr>
        <p:spPr>
          <a:xfrm>
            <a:off x="7473444" y="3252185"/>
            <a:ext cx="1643910" cy="307777"/>
          </a:xfrm>
          <a:prstGeom prst="rect">
            <a:avLst/>
          </a:prstGeom>
          <a:noFill/>
        </p:spPr>
        <p:txBody>
          <a:bodyPr wrap="square" rtlCol="0">
            <a:spAutoFit/>
          </a:bodyPr>
          <a:lstStyle/>
          <a:p>
            <a:r>
              <a:rPr lang="en-US" sz="1400" dirty="0"/>
              <a:t>3D Printed Mounts</a:t>
            </a:r>
            <a:endParaRPr lang="en-US" baseline="-25000" dirty="0"/>
          </a:p>
        </p:txBody>
      </p:sp>
      <p:cxnSp>
        <p:nvCxnSpPr>
          <p:cNvPr id="31" name="Straight Arrow Connector 30">
            <a:extLst>
              <a:ext uri="{FF2B5EF4-FFF2-40B4-BE49-F238E27FC236}">
                <a16:creationId xmlns:a16="http://schemas.microsoft.com/office/drawing/2014/main" id="{538E9E51-2DF1-4223-ABE9-2DFA708F1AE7}"/>
              </a:ext>
            </a:extLst>
          </p:cNvPr>
          <p:cNvCxnSpPr>
            <a:cxnSpLocks/>
            <a:stCxn id="126" idx="3"/>
            <a:endCxn id="125" idx="1"/>
          </p:cNvCxnSpPr>
          <p:nvPr/>
        </p:nvCxnSpPr>
        <p:spPr>
          <a:xfrm flipV="1">
            <a:off x="9117354" y="2989739"/>
            <a:ext cx="305392" cy="4163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15ACD6E-D1BC-40BC-B5BD-E8AC264BFE15}"/>
              </a:ext>
            </a:extLst>
          </p:cNvPr>
          <p:cNvCxnSpPr>
            <a:cxnSpLocks/>
            <a:stCxn id="97" idx="3"/>
            <a:endCxn id="12" idx="1"/>
          </p:cNvCxnSpPr>
          <p:nvPr/>
        </p:nvCxnSpPr>
        <p:spPr>
          <a:xfrm flipV="1">
            <a:off x="3891563" y="1402837"/>
            <a:ext cx="2455378" cy="1195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DF1D5A06-B317-48E4-B95B-A537F90E689A}"/>
              </a:ext>
            </a:extLst>
          </p:cNvPr>
          <p:cNvCxnSpPr>
            <a:cxnSpLocks/>
            <a:stCxn id="12" idx="0"/>
            <a:endCxn id="98" idx="1"/>
          </p:cNvCxnSpPr>
          <p:nvPr/>
        </p:nvCxnSpPr>
        <p:spPr>
          <a:xfrm rot="5400000" flipH="1" flipV="1">
            <a:off x="7006469" y="511608"/>
            <a:ext cx="714068" cy="439214"/>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F6A63E55-634B-4802-A136-6B24E5A7CABA}"/>
              </a:ext>
            </a:extLst>
          </p:cNvPr>
          <p:cNvSpPr txBox="1"/>
          <p:nvPr/>
        </p:nvSpPr>
        <p:spPr>
          <a:xfrm>
            <a:off x="3945743" y="1493844"/>
            <a:ext cx="2351534" cy="307777"/>
          </a:xfrm>
          <a:prstGeom prst="rect">
            <a:avLst/>
          </a:prstGeom>
          <a:noFill/>
          <a:ln>
            <a:solidFill>
              <a:srgbClr val="FF0000"/>
            </a:solidFill>
            <a:prstDash val="dash"/>
          </a:ln>
        </p:spPr>
        <p:txBody>
          <a:bodyPr wrap="square" rtlCol="0">
            <a:spAutoFit/>
          </a:bodyPr>
          <a:lstStyle>
            <a:defPPr>
              <a:defRPr lang="en-US"/>
            </a:defPPr>
            <a:lvl1pPr algn="ctr">
              <a:defRPr sz="1400"/>
            </a:lvl1pPr>
          </a:lstStyle>
          <a:p>
            <a:r>
              <a:rPr lang="en-US" dirty="0"/>
              <a:t>Enable, Direction, Pulse, GND</a:t>
            </a:r>
          </a:p>
        </p:txBody>
      </p:sp>
      <p:cxnSp>
        <p:nvCxnSpPr>
          <p:cNvPr id="29" name="Straight Arrow Connector 28">
            <a:extLst>
              <a:ext uri="{FF2B5EF4-FFF2-40B4-BE49-F238E27FC236}">
                <a16:creationId xmlns:a16="http://schemas.microsoft.com/office/drawing/2014/main" id="{43C6CFD3-F6C9-448F-82E5-9B054BAFE482}"/>
              </a:ext>
            </a:extLst>
          </p:cNvPr>
          <p:cNvCxnSpPr>
            <a:cxnSpLocks/>
            <a:endCxn id="32" idx="1"/>
          </p:cNvCxnSpPr>
          <p:nvPr/>
        </p:nvCxnSpPr>
        <p:spPr>
          <a:xfrm>
            <a:off x="9925981" y="1469469"/>
            <a:ext cx="1001609" cy="11133"/>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AEBC5CF-780F-411B-8A47-8998930A6951}"/>
              </a:ext>
            </a:extLst>
          </p:cNvPr>
          <p:cNvSpPr txBox="1"/>
          <p:nvPr/>
        </p:nvSpPr>
        <p:spPr>
          <a:xfrm>
            <a:off x="10927590" y="1295936"/>
            <a:ext cx="1094253" cy="369332"/>
          </a:xfrm>
          <a:prstGeom prst="rect">
            <a:avLst/>
          </a:prstGeom>
          <a:noFill/>
        </p:spPr>
        <p:txBody>
          <a:bodyPr wrap="square" rtlCol="0">
            <a:spAutoFit/>
          </a:bodyPr>
          <a:lstStyle/>
          <a:p>
            <a:r>
              <a:rPr lang="en-US" dirty="0"/>
              <a:t>Pos Limit</a:t>
            </a:r>
          </a:p>
        </p:txBody>
      </p:sp>
      <p:cxnSp>
        <p:nvCxnSpPr>
          <p:cNvPr id="133" name="Straight Arrow Connector 132">
            <a:extLst>
              <a:ext uri="{FF2B5EF4-FFF2-40B4-BE49-F238E27FC236}">
                <a16:creationId xmlns:a16="http://schemas.microsoft.com/office/drawing/2014/main" id="{5D0D856A-4461-4753-B34F-FFC1E635C870}"/>
              </a:ext>
            </a:extLst>
          </p:cNvPr>
          <p:cNvCxnSpPr>
            <a:cxnSpLocks/>
            <a:endCxn id="134" idx="1"/>
          </p:cNvCxnSpPr>
          <p:nvPr/>
        </p:nvCxnSpPr>
        <p:spPr>
          <a:xfrm>
            <a:off x="9875288" y="120615"/>
            <a:ext cx="1082132" cy="61391"/>
          </a:xfrm>
          <a:prstGeom prst="straightConnector1">
            <a:avLst/>
          </a:prstGeom>
          <a:ln>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4" name="TextBox 133">
            <a:extLst>
              <a:ext uri="{FF2B5EF4-FFF2-40B4-BE49-F238E27FC236}">
                <a16:creationId xmlns:a16="http://schemas.microsoft.com/office/drawing/2014/main" id="{3B183B5D-2944-49AF-871D-1A0DDFB83F58}"/>
              </a:ext>
            </a:extLst>
          </p:cNvPr>
          <p:cNvSpPr txBox="1"/>
          <p:nvPr/>
        </p:nvSpPr>
        <p:spPr>
          <a:xfrm>
            <a:off x="10957420" y="-2660"/>
            <a:ext cx="1094253" cy="369332"/>
          </a:xfrm>
          <a:prstGeom prst="rect">
            <a:avLst/>
          </a:prstGeom>
          <a:noFill/>
        </p:spPr>
        <p:txBody>
          <a:bodyPr wrap="square" rtlCol="0">
            <a:spAutoFit/>
          </a:bodyPr>
          <a:lstStyle/>
          <a:p>
            <a:r>
              <a:rPr lang="en-US" dirty="0"/>
              <a:t>Neg Limit</a:t>
            </a:r>
          </a:p>
        </p:txBody>
      </p:sp>
      <p:sp>
        <p:nvSpPr>
          <p:cNvPr id="135" name="TextBox 134">
            <a:extLst>
              <a:ext uri="{FF2B5EF4-FFF2-40B4-BE49-F238E27FC236}">
                <a16:creationId xmlns:a16="http://schemas.microsoft.com/office/drawing/2014/main" id="{E8336164-F3FF-4297-88D4-A0871A726ACC}"/>
              </a:ext>
            </a:extLst>
          </p:cNvPr>
          <p:cNvSpPr txBox="1"/>
          <p:nvPr/>
        </p:nvSpPr>
        <p:spPr>
          <a:xfrm>
            <a:off x="5418293" y="4527136"/>
            <a:ext cx="1538394" cy="954107"/>
          </a:xfrm>
          <a:prstGeom prst="rect">
            <a:avLst/>
          </a:prstGeom>
          <a:noFill/>
        </p:spPr>
        <p:txBody>
          <a:bodyPr wrap="square" rtlCol="0">
            <a:spAutoFit/>
          </a:bodyPr>
          <a:lstStyle/>
          <a:p>
            <a:pPr algn="ctr"/>
            <a:r>
              <a:rPr lang="en-US" sz="1400" dirty="0"/>
              <a:t>Pos Limit Read</a:t>
            </a:r>
          </a:p>
          <a:p>
            <a:pPr algn="ctr"/>
            <a:r>
              <a:rPr lang="en-US" sz="1400" dirty="0"/>
              <a:t>Pos Limit Write</a:t>
            </a:r>
          </a:p>
          <a:p>
            <a:pPr algn="ctr"/>
            <a:r>
              <a:rPr lang="en-US" sz="1400" dirty="0"/>
              <a:t>Neg Limit Read</a:t>
            </a:r>
          </a:p>
          <a:p>
            <a:pPr algn="ctr"/>
            <a:r>
              <a:rPr lang="en-US" sz="1400" dirty="0"/>
              <a:t>Neg Limit Write</a:t>
            </a:r>
          </a:p>
        </p:txBody>
      </p:sp>
      <p:sp>
        <p:nvSpPr>
          <p:cNvPr id="136" name="TextBox 135">
            <a:extLst>
              <a:ext uri="{FF2B5EF4-FFF2-40B4-BE49-F238E27FC236}">
                <a16:creationId xmlns:a16="http://schemas.microsoft.com/office/drawing/2014/main" id="{F1953E0E-B2BB-4B18-860B-DD4886047A6C}"/>
              </a:ext>
            </a:extLst>
          </p:cNvPr>
          <p:cNvSpPr txBox="1"/>
          <p:nvPr/>
        </p:nvSpPr>
        <p:spPr>
          <a:xfrm>
            <a:off x="1930681" y="4554390"/>
            <a:ext cx="1970100" cy="307777"/>
          </a:xfrm>
          <a:prstGeom prst="rect">
            <a:avLst/>
          </a:prstGeom>
          <a:noFill/>
          <a:ln>
            <a:solidFill>
              <a:srgbClr val="FF0000"/>
            </a:solidFill>
            <a:prstDash val="dash"/>
          </a:ln>
        </p:spPr>
        <p:txBody>
          <a:bodyPr wrap="square" rtlCol="0">
            <a:spAutoFit/>
          </a:bodyPr>
          <a:lstStyle>
            <a:defPPr>
              <a:defRPr lang="en-US"/>
            </a:defPPr>
            <a:lvl1pPr algn="ctr">
              <a:defRPr sz="1400"/>
            </a:lvl1pPr>
          </a:lstStyle>
          <a:p>
            <a:r>
              <a:rPr lang="en-US" dirty="0"/>
              <a:t>Analog Output (+0-5V</a:t>
            </a:r>
            <a:r>
              <a:rPr lang="en-US" baseline="-25000" dirty="0"/>
              <a:t>DC</a:t>
            </a:r>
            <a:r>
              <a:rPr lang="en-US" dirty="0"/>
              <a:t>)</a:t>
            </a:r>
          </a:p>
        </p:txBody>
      </p:sp>
      <p:cxnSp>
        <p:nvCxnSpPr>
          <p:cNvPr id="138" name="Straight Arrow Connector 137">
            <a:extLst>
              <a:ext uri="{FF2B5EF4-FFF2-40B4-BE49-F238E27FC236}">
                <a16:creationId xmlns:a16="http://schemas.microsoft.com/office/drawing/2014/main" id="{66A90D51-FA27-4341-917C-3403D4AF71C4}"/>
              </a:ext>
            </a:extLst>
          </p:cNvPr>
          <p:cNvCxnSpPr>
            <a:cxnSpLocks/>
            <a:stCxn id="126" idx="3"/>
            <a:endCxn id="141" idx="1"/>
          </p:cNvCxnSpPr>
          <p:nvPr/>
        </p:nvCxnSpPr>
        <p:spPr>
          <a:xfrm>
            <a:off x="9117354" y="3406074"/>
            <a:ext cx="306431" cy="4365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1" name="Rectangle 140">
            <a:extLst>
              <a:ext uri="{FF2B5EF4-FFF2-40B4-BE49-F238E27FC236}">
                <a16:creationId xmlns:a16="http://schemas.microsoft.com/office/drawing/2014/main" id="{10B50437-DEA8-4AF4-86CF-F73931FECC96}"/>
              </a:ext>
            </a:extLst>
          </p:cNvPr>
          <p:cNvSpPr/>
          <p:nvPr/>
        </p:nvSpPr>
        <p:spPr>
          <a:xfrm>
            <a:off x="9423785" y="3610702"/>
            <a:ext cx="223365" cy="46374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Tree>
    <p:extLst>
      <p:ext uri="{BB962C8B-B14F-4D97-AF65-F5344CB8AC3E}">
        <p14:creationId xmlns:p14="http://schemas.microsoft.com/office/powerpoint/2010/main" val="9174318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769E7-C695-46BE-A65F-A4C2CE64ABA0}"/>
              </a:ext>
            </a:extLst>
          </p:cNvPr>
          <p:cNvSpPr>
            <a:spLocks noGrp="1"/>
          </p:cNvSpPr>
          <p:nvPr>
            <p:ph type="title"/>
          </p:nvPr>
        </p:nvSpPr>
        <p:spPr>
          <a:xfrm>
            <a:off x="838200" y="18255"/>
            <a:ext cx="10515600" cy="1325563"/>
          </a:xfrm>
        </p:spPr>
        <p:txBody>
          <a:bodyPr/>
          <a:lstStyle/>
          <a:p>
            <a:r>
              <a:rPr lang="en-US" dirty="0"/>
              <a:t>Keyence In-Line Diameter Measurement</a:t>
            </a:r>
          </a:p>
        </p:txBody>
      </p:sp>
      <p:sp>
        <p:nvSpPr>
          <p:cNvPr id="3" name="Content Placeholder 2">
            <a:extLst>
              <a:ext uri="{FF2B5EF4-FFF2-40B4-BE49-F238E27FC236}">
                <a16:creationId xmlns:a16="http://schemas.microsoft.com/office/drawing/2014/main" id="{EDFDD51B-7DDF-44CC-B5E9-52F36629914E}"/>
              </a:ext>
            </a:extLst>
          </p:cNvPr>
          <p:cNvSpPr>
            <a:spLocks noGrp="1"/>
          </p:cNvSpPr>
          <p:nvPr>
            <p:ph idx="1"/>
          </p:nvPr>
        </p:nvSpPr>
        <p:spPr>
          <a:xfrm>
            <a:off x="838200" y="1351034"/>
            <a:ext cx="10515600" cy="4351338"/>
          </a:xfrm>
        </p:spPr>
        <p:txBody>
          <a:bodyPr/>
          <a:lstStyle/>
          <a:p>
            <a:r>
              <a:rPr lang="en-US" dirty="0"/>
              <a:t>Mounted into position below the furnace to measure the output fiber diameter</a:t>
            </a:r>
          </a:p>
          <a:p>
            <a:pPr lvl="1"/>
            <a:r>
              <a:rPr lang="en-US" dirty="0"/>
              <a:t>Output diameter could be a quality control metric independent of the </a:t>
            </a:r>
            <a:r>
              <a:rPr lang="en-US" dirty="0" err="1"/>
              <a:t>restof</a:t>
            </a:r>
            <a:r>
              <a:rPr lang="en-US" dirty="0"/>
              <a:t> the system</a:t>
            </a:r>
          </a:p>
          <a:p>
            <a:pPr lvl="1"/>
            <a:r>
              <a:rPr lang="en-US" dirty="0"/>
              <a:t>Or, the output signal could be used to feed back into the Arduino to adjust the process to increase/decrease uptake/feed rate based on the measured value</a:t>
            </a:r>
          </a:p>
          <a:p>
            <a:r>
              <a:rPr lang="en-US" dirty="0"/>
              <a:t>Set up a measurement program using the Keyence software (LS-Navigator2), including necessary steps to enable signal collection using the analog outputs *(note: these necessary steps will need to be determined at the time of implementation.)</a:t>
            </a:r>
          </a:p>
        </p:txBody>
      </p:sp>
    </p:spTree>
    <p:extLst>
      <p:ext uri="{BB962C8B-B14F-4D97-AF65-F5344CB8AC3E}">
        <p14:creationId xmlns:p14="http://schemas.microsoft.com/office/powerpoint/2010/main" val="16585465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F0442-D53B-41FE-9D32-73926ADFEBD7}"/>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27DEAAC6-2A24-4784-9F15-CA2CDBAF7D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9780" y="116205"/>
            <a:ext cx="5362575" cy="6467475"/>
          </a:xfrm>
          <a:prstGeom prst="rect">
            <a:avLst/>
          </a:prstGeom>
        </p:spPr>
      </p:pic>
      <p:pic>
        <p:nvPicPr>
          <p:cNvPr id="7" name="Picture 6">
            <a:extLst>
              <a:ext uri="{FF2B5EF4-FFF2-40B4-BE49-F238E27FC236}">
                <a16:creationId xmlns:a16="http://schemas.microsoft.com/office/drawing/2014/main" id="{1D3F3D4B-6EC2-49A6-87FC-CE64D331A5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 y="4870450"/>
            <a:ext cx="5372100" cy="1962150"/>
          </a:xfrm>
          <a:prstGeom prst="rect">
            <a:avLst/>
          </a:prstGeom>
        </p:spPr>
      </p:pic>
    </p:spTree>
    <p:extLst>
      <p:ext uri="{BB962C8B-B14F-4D97-AF65-F5344CB8AC3E}">
        <p14:creationId xmlns:p14="http://schemas.microsoft.com/office/powerpoint/2010/main" val="7994800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87669-1466-4496-A2C2-0AA03B978EC0}"/>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7CF7CC77-E8F3-45F8-950A-F24DB491FE35}"/>
              </a:ext>
            </a:extLst>
          </p:cNvPr>
          <p:cNvPicPr>
            <a:picLocks noGrp="1" noChangeAspect="1"/>
          </p:cNvPicPr>
          <p:nvPr>
            <p:ph idx="1"/>
          </p:nvPr>
        </p:nvPicPr>
        <p:blipFill>
          <a:blip r:embed="rId2"/>
          <a:stretch>
            <a:fillRect/>
          </a:stretch>
        </p:blipFill>
        <p:spPr>
          <a:xfrm>
            <a:off x="7208696" y="0"/>
            <a:ext cx="4983304" cy="6860694"/>
          </a:xfrm>
          <a:prstGeom prst="rect">
            <a:avLst/>
          </a:prstGeom>
        </p:spPr>
      </p:pic>
    </p:spTree>
    <p:extLst>
      <p:ext uri="{BB962C8B-B14F-4D97-AF65-F5344CB8AC3E}">
        <p14:creationId xmlns:p14="http://schemas.microsoft.com/office/powerpoint/2010/main" val="35689737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33D34E-6A96-40D8-9F9D-5D7ADDE328BF}"/>
              </a:ext>
            </a:extLst>
          </p:cNvPr>
          <p:cNvPicPr>
            <a:picLocks noChangeAspect="1"/>
          </p:cNvPicPr>
          <p:nvPr/>
        </p:nvPicPr>
        <p:blipFill>
          <a:blip r:embed="rId2"/>
          <a:stretch>
            <a:fillRect/>
          </a:stretch>
        </p:blipFill>
        <p:spPr>
          <a:xfrm>
            <a:off x="6096000" y="1656983"/>
            <a:ext cx="5873967" cy="5018310"/>
          </a:xfrm>
          <a:prstGeom prst="rect">
            <a:avLst/>
          </a:prstGeom>
        </p:spPr>
      </p:pic>
    </p:spTree>
    <p:extLst>
      <p:ext uri="{BB962C8B-B14F-4D97-AF65-F5344CB8AC3E}">
        <p14:creationId xmlns:p14="http://schemas.microsoft.com/office/powerpoint/2010/main" val="24331578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CD5E99-963E-4D26-9357-9D90B94B1D5F}"/>
              </a:ext>
            </a:extLst>
          </p:cNvPr>
          <p:cNvPicPr>
            <a:picLocks noChangeAspect="1"/>
          </p:cNvPicPr>
          <p:nvPr/>
        </p:nvPicPr>
        <p:blipFill>
          <a:blip r:embed="rId2"/>
          <a:stretch>
            <a:fillRect/>
          </a:stretch>
        </p:blipFill>
        <p:spPr>
          <a:xfrm>
            <a:off x="364106" y="365125"/>
            <a:ext cx="5990183" cy="6200775"/>
          </a:xfrm>
          <a:prstGeom prst="rect">
            <a:avLst/>
          </a:prstGeom>
        </p:spPr>
      </p:pic>
      <p:pic>
        <p:nvPicPr>
          <p:cNvPr id="5" name="Picture 4">
            <a:extLst>
              <a:ext uri="{FF2B5EF4-FFF2-40B4-BE49-F238E27FC236}">
                <a16:creationId xmlns:a16="http://schemas.microsoft.com/office/drawing/2014/main" id="{3013EC5C-92E2-47B5-937D-5151CCB8E509}"/>
              </a:ext>
            </a:extLst>
          </p:cNvPr>
          <p:cNvPicPr>
            <a:picLocks noChangeAspect="1"/>
          </p:cNvPicPr>
          <p:nvPr/>
        </p:nvPicPr>
        <p:blipFill>
          <a:blip r:embed="rId3"/>
          <a:stretch>
            <a:fillRect/>
          </a:stretch>
        </p:blipFill>
        <p:spPr>
          <a:xfrm>
            <a:off x="6354289" y="3429000"/>
            <a:ext cx="5787529" cy="2786304"/>
          </a:xfrm>
          <a:prstGeom prst="rect">
            <a:avLst/>
          </a:prstGeom>
        </p:spPr>
      </p:pic>
    </p:spTree>
    <p:extLst>
      <p:ext uri="{BB962C8B-B14F-4D97-AF65-F5344CB8AC3E}">
        <p14:creationId xmlns:p14="http://schemas.microsoft.com/office/powerpoint/2010/main" val="22950636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D5961B-6652-4AD6-8E2B-9E69A601A118}"/>
              </a:ext>
            </a:extLst>
          </p:cNvPr>
          <p:cNvPicPr>
            <a:picLocks noChangeAspect="1"/>
          </p:cNvPicPr>
          <p:nvPr/>
        </p:nvPicPr>
        <p:blipFill>
          <a:blip r:embed="rId2"/>
          <a:stretch>
            <a:fillRect/>
          </a:stretch>
        </p:blipFill>
        <p:spPr>
          <a:xfrm>
            <a:off x="2543925" y="151130"/>
            <a:ext cx="7104149" cy="6029325"/>
          </a:xfrm>
          <a:prstGeom prst="rect">
            <a:avLst/>
          </a:prstGeom>
        </p:spPr>
      </p:pic>
    </p:spTree>
    <p:extLst>
      <p:ext uri="{BB962C8B-B14F-4D97-AF65-F5344CB8AC3E}">
        <p14:creationId xmlns:p14="http://schemas.microsoft.com/office/powerpoint/2010/main" val="2299454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C46B849-A875-434A-8B51-D42FD97A2935}"/>
              </a:ext>
            </a:extLst>
          </p:cNvPr>
          <p:cNvSpPr/>
          <p:nvPr/>
        </p:nvSpPr>
        <p:spPr>
          <a:xfrm>
            <a:off x="211282" y="2957668"/>
            <a:ext cx="6515100" cy="327687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BACK FACE</a:t>
            </a:r>
          </a:p>
        </p:txBody>
      </p:sp>
      <p:grpSp>
        <p:nvGrpSpPr>
          <p:cNvPr id="3" name="Group 2">
            <a:extLst>
              <a:ext uri="{FF2B5EF4-FFF2-40B4-BE49-F238E27FC236}">
                <a16:creationId xmlns:a16="http://schemas.microsoft.com/office/drawing/2014/main" id="{46CAB38A-3711-4574-8F81-BF1AA99B6ACE}"/>
              </a:ext>
            </a:extLst>
          </p:cNvPr>
          <p:cNvGrpSpPr/>
          <p:nvPr/>
        </p:nvGrpSpPr>
        <p:grpSpPr>
          <a:xfrm>
            <a:off x="211282" y="119495"/>
            <a:ext cx="6515100" cy="2743200"/>
            <a:chOff x="613064" y="633845"/>
            <a:chExt cx="6515100" cy="2743200"/>
          </a:xfrm>
        </p:grpSpPr>
        <p:sp>
          <p:nvSpPr>
            <p:cNvPr id="4" name="Rectangle 3">
              <a:extLst>
                <a:ext uri="{FF2B5EF4-FFF2-40B4-BE49-F238E27FC236}">
                  <a16:creationId xmlns:a16="http://schemas.microsoft.com/office/drawing/2014/main" id="{0868EC13-2021-49B4-9175-B80C52E47AE1}"/>
                </a:ext>
              </a:extLst>
            </p:cNvPr>
            <p:cNvSpPr/>
            <p:nvPr/>
          </p:nvSpPr>
          <p:spPr>
            <a:xfrm>
              <a:off x="613064" y="633845"/>
              <a:ext cx="6515100" cy="2743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Rectangle 9">
              <a:extLst>
                <a:ext uri="{FF2B5EF4-FFF2-40B4-BE49-F238E27FC236}">
                  <a16:creationId xmlns:a16="http://schemas.microsoft.com/office/drawing/2014/main" id="{84D5CFB6-3558-421B-A1B2-DD0A72B6E2D4}"/>
                </a:ext>
              </a:extLst>
            </p:cNvPr>
            <p:cNvSpPr/>
            <p:nvPr/>
          </p:nvSpPr>
          <p:spPr>
            <a:xfrm>
              <a:off x="933883" y="1605395"/>
              <a:ext cx="1548246" cy="800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FEED SPEED:</a:t>
              </a:r>
              <a:br>
                <a:rPr lang="en-US" sz="1400" dirty="0"/>
              </a:br>
              <a:r>
                <a:rPr lang="en-US" sz="1400" dirty="0"/>
                <a:t>WIND SPEED:</a:t>
              </a:r>
            </a:p>
            <a:p>
              <a:r>
                <a:rPr lang="en-US" sz="1400" dirty="0"/>
                <a:t>DIAMETER:</a:t>
              </a:r>
              <a:br>
                <a:rPr lang="en-US" sz="1400" dirty="0"/>
              </a:br>
              <a:r>
                <a:rPr lang="en-US" sz="1400" dirty="0"/>
                <a:t>TENSION:</a:t>
              </a:r>
            </a:p>
          </p:txBody>
        </p:sp>
        <p:sp>
          <p:nvSpPr>
            <p:cNvPr id="12" name="Oval 11">
              <a:extLst>
                <a:ext uri="{FF2B5EF4-FFF2-40B4-BE49-F238E27FC236}">
                  <a16:creationId xmlns:a16="http://schemas.microsoft.com/office/drawing/2014/main" id="{91BBBCFB-939E-4256-9B61-F51D9EF2FFC1}"/>
                </a:ext>
              </a:extLst>
            </p:cNvPr>
            <p:cNvSpPr/>
            <p:nvPr/>
          </p:nvSpPr>
          <p:spPr>
            <a:xfrm>
              <a:off x="2960553" y="2192483"/>
              <a:ext cx="800098" cy="80009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Wind Speed</a:t>
              </a:r>
            </a:p>
          </p:txBody>
        </p:sp>
        <p:sp>
          <p:nvSpPr>
            <p:cNvPr id="13" name="Oval 12">
              <a:extLst>
                <a:ext uri="{FF2B5EF4-FFF2-40B4-BE49-F238E27FC236}">
                  <a16:creationId xmlns:a16="http://schemas.microsoft.com/office/drawing/2014/main" id="{DCF07433-215F-4AE2-9D19-F205DB16F44B}"/>
                </a:ext>
              </a:extLst>
            </p:cNvPr>
            <p:cNvSpPr/>
            <p:nvPr/>
          </p:nvSpPr>
          <p:spPr>
            <a:xfrm>
              <a:off x="2946267" y="1013115"/>
              <a:ext cx="800098" cy="80009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Feed Speed</a:t>
              </a:r>
            </a:p>
          </p:txBody>
        </p:sp>
        <p:sp>
          <p:nvSpPr>
            <p:cNvPr id="17" name="Oval 16">
              <a:extLst>
                <a:ext uri="{FF2B5EF4-FFF2-40B4-BE49-F238E27FC236}">
                  <a16:creationId xmlns:a16="http://schemas.microsoft.com/office/drawing/2014/main" id="{D3DB5E13-FE76-4010-A027-19A24B284F5A}"/>
                </a:ext>
              </a:extLst>
            </p:cNvPr>
            <p:cNvSpPr/>
            <p:nvPr/>
          </p:nvSpPr>
          <p:spPr>
            <a:xfrm flipH="1">
              <a:off x="5778501" y="1689977"/>
              <a:ext cx="634998" cy="630936"/>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On/Off</a:t>
              </a:r>
            </a:p>
          </p:txBody>
        </p:sp>
        <p:sp>
          <p:nvSpPr>
            <p:cNvPr id="14" name="Oval 13">
              <a:extLst>
                <a:ext uri="{FF2B5EF4-FFF2-40B4-BE49-F238E27FC236}">
                  <a16:creationId xmlns:a16="http://schemas.microsoft.com/office/drawing/2014/main" id="{141FE4A0-489E-47FE-90F5-8AEF2FC8884C}"/>
                </a:ext>
              </a:extLst>
            </p:cNvPr>
            <p:cNvSpPr/>
            <p:nvPr/>
          </p:nvSpPr>
          <p:spPr>
            <a:xfrm>
              <a:off x="4499979" y="2192483"/>
              <a:ext cx="800098" cy="80009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Wind Ctrl Mode</a:t>
              </a:r>
            </a:p>
          </p:txBody>
        </p:sp>
        <p:sp>
          <p:nvSpPr>
            <p:cNvPr id="15" name="Oval 14">
              <a:extLst>
                <a:ext uri="{FF2B5EF4-FFF2-40B4-BE49-F238E27FC236}">
                  <a16:creationId xmlns:a16="http://schemas.microsoft.com/office/drawing/2014/main" id="{7476921D-D206-48AA-ABAF-EEF5E7B75A6E}"/>
                </a:ext>
              </a:extLst>
            </p:cNvPr>
            <p:cNvSpPr/>
            <p:nvPr/>
          </p:nvSpPr>
          <p:spPr>
            <a:xfrm>
              <a:off x="4485693" y="1013115"/>
              <a:ext cx="800098" cy="80009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Feed Dir</a:t>
              </a:r>
            </a:p>
          </p:txBody>
        </p:sp>
      </p:grpSp>
      <p:sp>
        <p:nvSpPr>
          <p:cNvPr id="27" name="Rectangle 26">
            <a:extLst>
              <a:ext uri="{FF2B5EF4-FFF2-40B4-BE49-F238E27FC236}">
                <a16:creationId xmlns:a16="http://schemas.microsoft.com/office/drawing/2014/main" id="{58BD5258-E108-44A1-9224-12E6EC30E86E}"/>
              </a:ext>
            </a:extLst>
          </p:cNvPr>
          <p:cNvSpPr/>
          <p:nvPr/>
        </p:nvSpPr>
        <p:spPr>
          <a:xfrm>
            <a:off x="3875307" y="3180207"/>
            <a:ext cx="1501412" cy="4507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o|G|T|3|4|o</a:t>
            </a:r>
          </a:p>
        </p:txBody>
      </p:sp>
      <p:sp>
        <p:nvSpPr>
          <p:cNvPr id="28" name="Rectangle 27">
            <a:extLst>
              <a:ext uri="{FF2B5EF4-FFF2-40B4-BE49-F238E27FC236}">
                <a16:creationId xmlns:a16="http://schemas.microsoft.com/office/drawing/2014/main" id="{9460E4D1-3135-4501-BDB1-1377D372CDDA}"/>
              </a:ext>
            </a:extLst>
          </p:cNvPr>
          <p:cNvSpPr/>
          <p:nvPr/>
        </p:nvSpPr>
        <p:spPr>
          <a:xfrm>
            <a:off x="5574015" y="4951846"/>
            <a:ext cx="521985" cy="1015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Cable Hole</a:t>
            </a:r>
          </a:p>
        </p:txBody>
      </p:sp>
      <p:sp>
        <p:nvSpPr>
          <p:cNvPr id="9" name="Oval 8">
            <a:extLst>
              <a:ext uri="{FF2B5EF4-FFF2-40B4-BE49-F238E27FC236}">
                <a16:creationId xmlns:a16="http://schemas.microsoft.com/office/drawing/2014/main" id="{7EF78C46-C15C-479C-A6EB-8A931AF8B194}"/>
              </a:ext>
            </a:extLst>
          </p:cNvPr>
          <p:cNvSpPr/>
          <p:nvPr/>
        </p:nvSpPr>
        <p:spPr>
          <a:xfrm>
            <a:off x="1575582" y="4951846"/>
            <a:ext cx="196929" cy="1969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8AE4507F-815A-447C-AE66-6A49B4E4C895}"/>
              </a:ext>
            </a:extLst>
          </p:cNvPr>
          <p:cNvSpPr/>
          <p:nvPr/>
        </p:nvSpPr>
        <p:spPr>
          <a:xfrm>
            <a:off x="5179790" y="4951846"/>
            <a:ext cx="196929" cy="1969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 48">
            <a:extLst>
              <a:ext uri="{FF2B5EF4-FFF2-40B4-BE49-F238E27FC236}">
                <a16:creationId xmlns:a16="http://schemas.microsoft.com/office/drawing/2014/main" id="{81B89680-81A7-41CE-B5C7-99B1D03899E9}"/>
              </a:ext>
            </a:extLst>
          </p:cNvPr>
          <p:cNvGrpSpPr/>
          <p:nvPr/>
        </p:nvGrpSpPr>
        <p:grpSpPr>
          <a:xfrm>
            <a:off x="6778898" y="2957667"/>
            <a:ext cx="2612619" cy="3276877"/>
            <a:chOff x="8197096" y="363067"/>
            <a:chExt cx="2267782" cy="2844365"/>
          </a:xfrm>
        </p:grpSpPr>
        <p:grpSp>
          <p:nvGrpSpPr>
            <p:cNvPr id="30" name="Group 29">
              <a:extLst>
                <a:ext uri="{FF2B5EF4-FFF2-40B4-BE49-F238E27FC236}">
                  <a16:creationId xmlns:a16="http://schemas.microsoft.com/office/drawing/2014/main" id="{4F371790-62CF-45A9-850A-856ADC24D854}"/>
                </a:ext>
              </a:extLst>
            </p:cNvPr>
            <p:cNvGrpSpPr/>
            <p:nvPr/>
          </p:nvGrpSpPr>
          <p:grpSpPr>
            <a:xfrm flipH="1">
              <a:off x="8197096" y="363067"/>
              <a:ext cx="2264775" cy="2844365"/>
              <a:chOff x="8210976" y="3468081"/>
              <a:chExt cx="2264775" cy="2256052"/>
            </a:xfrm>
          </p:grpSpPr>
          <p:sp>
            <p:nvSpPr>
              <p:cNvPr id="31" name="Rectangle: Single Corner Snipped 30">
                <a:extLst>
                  <a:ext uri="{FF2B5EF4-FFF2-40B4-BE49-F238E27FC236}">
                    <a16:creationId xmlns:a16="http://schemas.microsoft.com/office/drawing/2014/main" id="{65B777D1-F73E-4F49-9C64-2A3655BF748C}"/>
                  </a:ext>
                </a:extLst>
              </p:cNvPr>
              <p:cNvSpPr/>
              <p:nvPr/>
            </p:nvSpPr>
            <p:spPr>
              <a:xfrm flipH="1">
                <a:off x="8210976" y="3468081"/>
                <a:ext cx="2264775" cy="2256052"/>
              </a:xfrm>
              <a:prstGeom prst="snip1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EDBC74EA-CFB3-4849-BE92-59F0F27DBF28}"/>
                  </a:ext>
                </a:extLst>
              </p:cNvPr>
              <p:cNvSpPr/>
              <p:nvPr/>
            </p:nvSpPr>
            <p:spPr>
              <a:xfrm>
                <a:off x="10235046" y="4931915"/>
                <a:ext cx="106743" cy="65010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ACB53C5E-AA17-459E-B93D-263FE4EE0271}"/>
                  </a:ext>
                </a:extLst>
              </p:cNvPr>
              <p:cNvSpPr/>
              <p:nvPr/>
            </p:nvSpPr>
            <p:spPr>
              <a:xfrm>
                <a:off x="10098250" y="4931915"/>
                <a:ext cx="106743" cy="65010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909BF173-3DD0-43C5-855B-0F34DDC0A4B4}"/>
                  </a:ext>
                </a:extLst>
              </p:cNvPr>
              <p:cNvSpPr/>
              <p:nvPr/>
            </p:nvSpPr>
            <p:spPr>
              <a:xfrm>
                <a:off x="9961454" y="4931915"/>
                <a:ext cx="106743" cy="65010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76FEEED8-1B23-422D-AC77-D5D382ACA7A7}"/>
                  </a:ext>
                </a:extLst>
              </p:cNvPr>
              <p:cNvSpPr/>
              <p:nvPr/>
            </p:nvSpPr>
            <p:spPr>
              <a:xfrm>
                <a:off x="9824658" y="4931915"/>
                <a:ext cx="106743" cy="65010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1C256C3D-D596-4B29-8706-0F21E61B42C1}"/>
                  </a:ext>
                </a:extLst>
              </p:cNvPr>
              <p:cNvSpPr/>
              <p:nvPr/>
            </p:nvSpPr>
            <p:spPr>
              <a:xfrm>
                <a:off x="9687862" y="4931915"/>
                <a:ext cx="106743" cy="65010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406DA838-72B6-45EE-9C0C-009FEC31B5E4}"/>
                  </a:ext>
                </a:extLst>
              </p:cNvPr>
              <p:cNvSpPr/>
              <p:nvPr/>
            </p:nvSpPr>
            <p:spPr>
              <a:xfrm>
                <a:off x="9551066" y="4931915"/>
                <a:ext cx="106743" cy="65010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8" name="Group 37">
              <a:extLst>
                <a:ext uri="{FF2B5EF4-FFF2-40B4-BE49-F238E27FC236}">
                  <a16:creationId xmlns:a16="http://schemas.microsoft.com/office/drawing/2014/main" id="{644165EC-63EC-4847-A58C-3CEACEC55F18}"/>
                </a:ext>
              </a:extLst>
            </p:cNvPr>
            <p:cNvGrpSpPr/>
            <p:nvPr/>
          </p:nvGrpSpPr>
          <p:grpSpPr>
            <a:xfrm flipH="1">
              <a:off x="8207829" y="498764"/>
              <a:ext cx="2139162" cy="2708667"/>
              <a:chOff x="8210976" y="3468081"/>
              <a:chExt cx="2264775" cy="2256052"/>
            </a:xfrm>
          </p:grpSpPr>
          <p:sp>
            <p:nvSpPr>
              <p:cNvPr id="39" name="Rectangle: Single Corner Snipped 38">
                <a:extLst>
                  <a:ext uri="{FF2B5EF4-FFF2-40B4-BE49-F238E27FC236}">
                    <a16:creationId xmlns:a16="http://schemas.microsoft.com/office/drawing/2014/main" id="{25E9CA98-C345-4B28-92E0-F624435F89BD}"/>
                  </a:ext>
                </a:extLst>
              </p:cNvPr>
              <p:cNvSpPr/>
              <p:nvPr/>
            </p:nvSpPr>
            <p:spPr>
              <a:xfrm flipH="1">
                <a:off x="8210976" y="3468081"/>
                <a:ext cx="2264775" cy="2256052"/>
              </a:xfrm>
              <a:prstGeom prst="snip1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Rounded Corners 39">
                <a:extLst>
                  <a:ext uri="{FF2B5EF4-FFF2-40B4-BE49-F238E27FC236}">
                    <a16:creationId xmlns:a16="http://schemas.microsoft.com/office/drawing/2014/main" id="{8E90A081-9E92-4B19-9803-FC2501D9F8BA}"/>
                  </a:ext>
                </a:extLst>
              </p:cNvPr>
              <p:cNvSpPr/>
              <p:nvPr/>
            </p:nvSpPr>
            <p:spPr>
              <a:xfrm>
                <a:off x="10235046" y="4931915"/>
                <a:ext cx="106743" cy="65010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0CFDAD24-342D-47B6-80DC-2034A012118A}"/>
                  </a:ext>
                </a:extLst>
              </p:cNvPr>
              <p:cNvSpPr/>
              <p:nvPr/>
            </p:nvSpPr>
            <p:spPr>
              <a:xfrm>
                <a:off x="10098250" y="4931915"/>
                <a:ext cx="106743" cy="65010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7C923329-9D4E-40E3-8B0B-4EE7B7F744A7}"/>
                  </a:ext>
                </a:extLst>
              </p:cNvPr>
              <p:cNvSpPr/>
              <p:nvPr/>
            </p:nvSpPr>
            <p:spPr>
              <a:xfrm>
                <a:off x="9961454" y="4931915"/>
                <a:ext cx="106743" cy="65010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70C449F9-F56C-47C8-86D7-A97D4E59406E}"/>
                  </a:ext>
                </a:extLst>
              </p:cNvPr>
              <p:cNvSpPr/>
              <p:nvPr/>
            </p:nvSpPr>
            <p:spPr>
              <a:xfrm>
                <a:off x="9824658" y="4931915"/>
                <a:ext cx="106743" cy="65010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43">
                <a:extLst>
                  <a:ext uri="{FF2B5EF4-FFF2-40B4-BE49-F238E27FC236}">
                    <a16:creationId xmlns:a16="http://schemas.microsoft.com/office/drawing/2014/main" id="{D4472B37-BFA4-445D-8D0A-DB6B4D6D456D}"/>
                  </a:ext>
                </a:extLst>
              </p:cNvPr>
              <p:cNvSpPr/>
              <p:nvPr/>
            </p:nvSpPr>
            <p:spPr>
              <a:xfrm>
                <a:off x="9687862" y="4931915"/>
                <a:ext cx="106743" cy="65010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407043CF-8275-491F-AB2B-2E95BBC6B137}"/>
                  </a:ext>
                </a:extLst>
              </p:cNvPr>
              <p:cNvSpPr/>
              <p:nvPr/>
            </p:nvSpPr>
            <p:spPr>
              <a:xfrm>
                <a:off x="9551066" y="4931915"/>
                <a:ext cx="106743" cy="65010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Rectangle 10">
              <a:extLst>
                <a:ext uri="{FF2B5EF4-FFF2-40B4-BE49-F238E27FC236}">
                  <a16:creationId xmlns:a16="http://schemas.microsoft.com/office/drawing/2014/main" id="{FF5FB3F3-9DC1-4ED4-BCE1-E75120466D7F}"/>
                </a:ext>
              </a:extLst>
            </p:cNvPr>
            <p:cNvSpPr/>
            <p:nvPr/>
          </p:nvSpPr>
          <p:spPr>
            <a:xfrm>
              <a:off x="9988062" y="1806563"/>
              <a:ext cx="476816" cy="14008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6BAB3D9E-34BD-4AF5-81EA-1A622EB85FB8}"/>
              </a:ext>
            </a:extLst>
          </p:cNvPr>
          <p:cNvGrpSpPr/>
          <p:nvPr/>
        </p:nvGrpSpPr>
        <p:grpSpPr>
          <a:xfrm flipH="1">
            <a:off x="9546552" y="2957667"/>
            <a:ext cx="2612619" cy="3276877"/>
            <a:chOff x="8197096" y="363067"/>
            <a:chExt cx="2267782" cy="2844365"/>
          </a:xfrm>
        </p:grpSpPr>
        <p:grpSp>
          <p:nvGrpSpPr>
            <p:cNvPr id="51" name="Group 50">
              <a:extLst>
                <a:ext uri="{FF2B5EF4-FFF2-40B4-BE49-F238E27FC236}">
                  <a16:creationId xmlns:a16="http://schemas.microsoft.com/office/drawing/2014/main" id="{79664BF2-111A-486B-B2BC-A37BE259BA43}"/>
                </a:ext>
              </a:extLst>
            </p:cNvPr>
            <p:cNvGrpSpPr/>
            <p:nvPr/>
          </p:nvGrpSpPr>
          <p:grpSpPr>
            <a:xfrm flipH="1">
              <a:off x="8197096" y="363067"/>
              <a:ext cx="2264775" cy="2844365"/>
              <a:chOff x="8210976" y="3468081"/>
              <a:chExt cx="2264775" cy="2256052"/>
            </a:xfrm>
          </p:grpSpPr>
          <p:sp>
            <p:nvSpPr>
              <p:cNvPr id="61" name="Rectangle: Single Corner Snipped 60">
                <a:extLst>
                  <a:ext uri="{FF2B5EF4-FFF2-40B4-BE49-F238E27FC236}">
                    <a16:creationId xmlns:a16="http://schemas.microsoft.com/office/drawing/2014/main" id="{2E362230-EF84-4702-838D-F74E1317B625}"/>
                  </a:ext>
                </a:extLst>
              </p:cNvPr>
              <p:cNvSpPr/>
              <p:nvPr/>
            </p:nvSpPr>
            <p:spPr>
              <a:xfrm flipH="1">
                <a:off x="8210976" y="3468081"/>
                <a:ext cx="2264775" cy="2256052"/>
              </a:xfrm>
              <a:prstGeom prst="snip1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Rounded Corners 61">
                <a:extLst>
                  <a:ext uri="{FF2B5EF4-FFF2-40B4-BE49-F238E27FC236}">
                    <a16:creationId xmlns:a16="http://schemas.microsoft.com/office/drawing/2014/main" id="{C3BFFDCC-286C-4B16-BD3C-8DF8106543BE}"/>
                  </a:ext>
                </a:extLst>
              </p:cNvPr>
              <p:cNvSpPr/>
              <p:nvPr/>
            </p:nvSpPr>
            <p:spPr>
              <a:xfrm>
                <a:off x="10235046" y="4931915"/>
                <a:ext cx="106743" cy="65010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Rounded Corners 62">
                <a:extLst>
                  <a:ext uri="{FF2B5EF4-FFF2-40B4-BE49-F238E27FC236}">
                    <a16:creationId xmlns:a16="http://schemas.microsoft.com/office/drawing/2014/main" id="{CDFE1217-2CE9-44FF-BD18-12039DB11B06}"/>
                  </a:ext>
                </a:extLst>
              </p:cNvPr>
              <p:cNvSpPr/>
              <p:nvPr/>
            </p:nvSpPr>
            <p:spPr>
              <a:xfrm>
                <a:off x="10098250" y="4931915"/>
                <a:ext cx="106743" cy="65010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Rounded Corners 63">
                <a:extLst>
                  <a:ext uri="{FF2B5EF4-FFF2-40B4-BE49-F238E27FC236}">
                    <a16:creationId xmlns:a16="http://schemas.microsoft.com/office/drawing/2014/main" id="{E2F786D7-0F48-4EE6-9468-2BAFBEA51091}"/>
                  </a:ext>
                </a:extLst>
              </p:cNvPr>
              <p:cNvSpPr/>
              <p:nvPr/>
            </p:nvSpPr>
            <p:spPr>
              <a:xfrm>
                <a:off x="9961454" y="4931915"/>
                <a:ext cx="106743" cy="65010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64">
                <a:extLst>
                  <a:ext uri="{FF2B5EF4-FFF2-40B4-BE49-F238E27FC236}">
                    <a16:creationId xmlns:a16="http://schemas.microsoft.com/office/drawing/2014/main" id="{1CB7E68C-6EE4-4445-80C9-8ED72F0A5E8E}"/>
                  </a:ext>
                </a:extLst>
              </p:cNvPr>
              <p:cNvSpPr/>
              <p:nvPr/>
            </p:nvSpPr>
            <p:spPr>
              <a:xfrm>
                <a:off x="9824658" y="4931915"/>
                <a:ext cx="106743" cy="65010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Rounded Corners 65">
                <a:extLst>
                  <a:ext uri="{FF2B5EF4-FFF2-40B4-BE49-F238E27FC236}">
                    <a16:creationId xmlns:a16="http://schemas.microsoft.com/office/drawing/2014/main" id="{9314F90A-B6E7-4D3D-BCED-D5ECF3FA002B}"/>
                  </a:ext>
                </a:extLst>
              </p:cNvPr>
              <p:cNvSpPr/>
              <p:nvPr/>
            </p:nvSpPr>
            <p:spPr>
              <a:xfrm>
                <a:off x="9687862" y="4931915"/>
                <a:ext cx="106743" cy="65010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Rounded Corners 66">
                <a:extLst>
                  <a:ext uri="{FF2B5EF4-FFF2-40B4-BE49-F238E27FC236}">
                    <a16:creationId xmlns:a16="http://schemas.microsoft.com/office/drawing/2014/main" id="{4431B576-1EAA-4B36-BD1A-F7BBF9982F9C}"/>
                  </a:ext>
                </a:extLst>
              </p:cNvPr>
              <p:cNvSpPr/>
              <p:nvPr/>
            </p:nvSpPr>
            <p:spPr>
              <a:xfrm>
                <a:off x="9551066" y="4931915"/>
                <a:ext cx="106743" cy="65010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2" name="Group 51">
              <a:extLst>
                <a:ext uri="{FF2B5EF4-FFF2-40B4-BE49-F238E27FC236}">
                  <a16:creationId xmlns:a16="http://schemas.microsoft.com/office/drawing/2014/main" id="{2533C7C6-2D31-439E-B7E1-F363ED8FC896}"/>
                </a:ext>
              </a:extLst>
            </p:cNvPr>
            <p:cNvGrpSpPr/>
            <p:nvPr/>
          </p:nvGrpSpPr>
          <p:grpSpPr>
            <a:xfrm flipH="1">
              <a:off x="8207829" y="498764"/>
              <a:ext cx="2139162" cy="2708667"/>
              <a:chOff x="8210976" y="3468081"/>
              <a:chExt cx="2264775" cy="2256052"/>
            </a:xfrm>
          </p:grpSpPr>
          <p:sp>
            <p:nvSpPr>
              <p:cNvPr id="54" name="Rectangle: Single Corner Snipped 53">
                <a:extLst>
                  <a:ext uri="{FF2B5EF4-FFF2-40B4-BE49-F238E27FC236}">
                    <a16:creationId xmlns:a16="http://schemas.microsoft.com/office/drawing/2014/main" id="{EE04F6D4-C595-4762-BEB0-2C8CB6904C1E}"/>
                  </a:ext>
                </a:extLst>
              </p:cNvPr>
              <p:cNvSpPr/>
              <p:nvPr/>
            </p:nvSpPr>
            <p:spPr>
              <a:xfrm flipH="1">
                <a:off x="8210976" y="3468081"/>
                <a:ext cx="2264775" cy="2256052"/>
              </a:xfrm>
              <a:prstGeom prst="snip1Rect">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A88CCED8-5ADF-49B7-90F5-7B6756ABE350}"/>
                  </a:ext>
                </a:extLst>
              </p:cNvPr>
              <p:cNvSpPr/>
              <p:nvPr/>
            </p:nvSpPr>
            <p:spPr>
              <a:xfrm>
                <a:off x="10235046" y="4931915"/>
                <a:ext cx="106743" cy="65010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Rounded Corners 55">
                <a:extLst>
                  <a:ext uri="{FF2B5EF4-FFF2-40B4-BE49-F238E27FC236}">
                    <a16:creationId xmlns:a16="http://schemas.microsoft.com/office/drawing/2014/main" id="{464273B0-1AC5-4EE7-B999-FEAC91E227D6}"/>
                  </a:ext>
                </a:extLst>
              </p:cNvPr>
              <p:cNvSpPr/>
              <p:nvPr/>
            </p:nvSpPr>
            <p:spPr>
              <a:xfrm>
                <a:off x="10098250" y="4931915"/>
                <a:ext cx="106743" cy="65010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Rounded Corners 56">
                <a:extLst>
                  <a:ext uri="{FF2B5EF4-FFF2-40B4-BE49-F238E27FC236}">
                    <a16:creationId xmlns:a16="http://schemas.microsoft.com/office/drawing/2014/main" id="{720485B0-84B9-46C7-957D-E5093B8A94C5}"/>
                  </a:ext>
                </a:extLst>
              </p:cNvPr>
              <p:cNvSpPr/>
              <p:nvPr/>
            </p:nvSpPr>
            <p:spPr>
              <a:xfrm>
                <a:off x="9961454" y="4931915"/>
                <a:ext cx="106743" cy="65010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Rounded Corners 57">
                <a:extLst>
                  <a:ext uri="{FF2B5EF4-FFF2-40B4-BE49-F238E27FC236}">
                    <a16:creationId xmlns:a16="http://schemas.microsoft.com/office/drawing/2014/main" id="{8C763509-D0F5-4183-A4A0-35597F1EA0D3}"/>
                  </a:ext>
                </a:extLst>
              </p:cNvPr>
              <p:cNvSpPr/>
              <p:nvPr/>
            </p:nvSpPr>
            <p:spPr>
              <a:xfrm>
                <a:off x="9824658" y="4931915"/>
                <a:ext cx="106743" cy="65010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884C1F01-CBE2-43DD-A31C-C6EB3F3D17EE}"/>
                  </a:ext>
                </a:extLst>
              </p:cNvPr>
              <p:cNvSpPr/>
              <p:nvPr/>
            </p:nvSpPr>
            <p:spPr>
              <a:xfrm>
                <a:off x="9687862" y="4931915"/>
                <a:ext cx="106743" cy="65010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Rounded Corners 59">
                <a:extLst>
                  <a:ext uri="{FF2B5EF4-FFF2-40B4-BE49-F238E27FC236}">
                    <a16:creationId xmlns:a16="http://schemas.microsoft.com/office/drawing/2014/main" id="{59D23797-E41B-4472-BD2C-F9EA217F7B82}"/>
                  </a:ext>
                </a:extLst>
              </p:cNvPr>
              <p:cNvSpPr/>
              <p:nvPr/>
            </p:nvSpPr>
            <p:spPr>
              <a:xfrm>
                <a:off x="9551066" y="4931915"/>
                <a:ext cx="106743" cy="65010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3" name="Rectangle 52">
              <a:extLst>
                <a:ext uri="{FF2B5EF4-FFF2-40B4-BE49-F238E27FC236}">
                  <a16:creationId xmlns:a16="http://schemas.microsoft.com/office/drawing/2014/main" id="{C7D0C500-0A3F-4A20-B84F-4F8C5B10AE21}"/>
                </a:ext>
              </a:extLst>
            </p:cNvPr>
            <p:cNvSpPr/>
            <p:nvPr/>
          </p:nvSpPr>
          <p:spPr>
            <a:xfrm>
              <a:off x="9988062" y="1806563"/>
              <a:ext cx="476816" cy="14008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Rectangle 67">
            <a:extLst>
              <a:ext uri="{FF2B5EF4-FFF2-40B4-BE49-F238E27FC236}">
                <a16:creationId xmlns:a16="http://schemas.microsoft.com/office/drawing/2014/main" id="{A37BB723-4D50-49EA-BCE9-0054B9A12B93}"/>
              </a:ext>
            </a:extLst>
          </p:cNvPr>
          <p:cNvSpPr/>
          <p:nvPr/>
        </p:nvSpPr>
        <p:spPr>
          <a:xfrm>
            <a:off x="1772511" y="3241965"/>
            <a:ext cx="881585" cy="356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6-pin Connector</a:t>
            </a:r>
          </a:p>
        </p:txBody>
      </p:sp>
      <p:sp>
        <p:nvSpPr>
          <p:cNvPr id="2" name="Arrow: Left-Right 1">
            <a:extLst>
              <a:ext uri="{FF2B5EF4-FFF2-40B4-BE49-F238E27FC236}">
                <a16:creationId xmlns:a16="http://schemas.microsoft.com/office/drawing/2014/main" id="{06B8DDDA-C613-452C-8697-641636FD1C4E}"/>
              </a:ext>
            </a:extLst>
          </p:cNvPr>
          <p:cNvSpPr/>
          <p:nvPr/>
        </p:nvSpPr>
        <p:spPr>
          <a:xfrm>
            <a:off x="4040141" y="2402481"/>
            <a:ext cx="916210" cy="24647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row: Left-Right-Up 5">
            <a:extLst>
              <a:ext uri="{FF2B5EF4-FFF2-40B4-BE49-F238E27FC236}">
                <a16:creationId xmlns:a16="http://schemas.microsoft.com/office/drawing/2014/main" id="{479192A7-5D3F-41F8-9845-9FB43743A117}"/>
              </a:ext>
            </a:extLst>
          </p:cNvPr>
          <p:cNvSpPr/>
          <p:nvPr/>
        </p:nvSpPr>
        <p:spPr>
          <a:xfrm>
            <a:off x="3964042" y="1222664"/>
            <a:ext cx="1068407" cy="455469"/>
          </a:xfrm>
          <a:prstGeom prst="leftRightUpArrow">
            <a:avLst>
              <a:gd name="adj1" fmla="val 35417"/>
              <a:gd name="adj2" fmla="val 26042"/>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61678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D27EE-B57F-881A-BFE5-31828BA5DF59}"/>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30997A24-F3E5-E7B9-105E-8A39AE0AAE1C}"/>
              </a:ext>
            </a:extLst>
          </p:cNvPr>
          <p:cNvSpPr/>
          <p:nvPr/>
        </p:nvSpPr>
        <p:spPr>
          <a:xfrm>
            <a:off x="211282" y="2957668"/>
            <a:ext cx="6515100" cy="327687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BACK FACE</a:t>
            </a:r>
          </a:p>
        </p:txBody>
      </p:sp>
      <p:sp>
        <p:nvSpPr>
          <p:cNvPr id="4" name="Rectangle 3">
            <a:extLst>
              <a:ext uri="{FF2B5EF4-FFF2-40B4-BE49-F238E27FC236}">
                <a16:creationId xmlns:a16="http://schemas.microsoft.com/office/drawing/2014/main" id="{221FB98F-2D4F-270D-B29F-B9DA30EC2A9B}"/>
              </a:ext>
            </a:extLst>
          </p:cNvPr>
          <p:cNvSpPr/>
          <p:nvPr/>
        </p:nvSpPr>
        <p:spPr>
          <a:xfrm>
            <a:off x="211282" y="119495"/>
            <a:ext cx="6515100" cy="274320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Rectangle 9">
            <a:extLst>
              <a:ext uri="{FF2B5EF4-FFF2-40B4-BE49-F238E27FC236}">
                <a16:creationId xmlns:a16="http://schemas.microsoft.com/office/drawing/2014/main" id="{5037E1F0-A618-4222-545D-7A878C4AA6F2}"/>
              </a:ext>
            </a:extLst>
          </p:cNvPr>
          <p:cNvSpPr/>
          <p:nvPr/>
        </p:nvSpPr>
        <p:spPr>
          <a:xfrm>
            <a:off x="4923262" y="1138083"/>
            <a:ext cx="1548246" cy="8000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FEED SPEED:</a:t>
            </a:r>
            <a:br>
              <a:rPr lang="en-US" sz="1400" dirty="0"/>
            </a:br>
            <a:r>
              <a:rPr lang="en-US" sz="1400" dirty="0"/>
              <a:t>WIND SPEED:</a:t>
            </a:r>
          </a:p>
          <a:p>
            <a:r>
              <a:rPr lang="en-US" sz="1400" dirty="0"/>
              <a:t>DRAW RATIO:</a:t>
            </a:r>
          </a:p>
          <a:p>
            <a:r>
              <a:rPr lang="en-US" sz="1400" dirty="0"/>
              <a:t>DIAMETER:</a:t>
            </a:r>
          </a:p>
        </p:txBody>
      </p:sp>
      <p:sp>
        <p:nvSpPr>
          <p:cNvPr id="12" name="Oval 11">
            <a:extLst>
              <a:ext uri="{FF2B5EF4-FFF2-40B4-BE49-F238E27FC236}">
                <a16:creationId xmlns:a16="http://schemas.microsoft.com/office/drawing/2014/main" id="{4D1EF2CA-C947-D4C2-331E-675CB2FCFDDF}"/>
              </a:ext>
            </a:extLst>
          </p:cNvPr>
          <p:cNvSpPr/>
          <p:nvPr/>
        </p:nvSpPr>
        <p:spPr>
          <a:xfrm>
            <a:off x="3667650" y="1678133"/>
            <a:ext cx="800098" cy="80009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Wind Speed</a:t>
            </a:r>
          </a:p>
        </p:txBody>
      </p:sp>
      <p:sp>
        <p:nvSpPr>
          <p:cNvPr id="13" name="Oval 12">
            <a:extLst>
              <a:ext uri="{FF2B5EF4-FFF2-40B4-BE49-F238E27FC236}">
                <a16:creationId xmlns:a16="http://schemas.microsoft.com/office/drawing/2014/main" id="{FC94F522-D453-77D7-A945-BFEABCE93FF8}"/>
              </a:ext>
            </a:extLst>
          </p:cNvPr>
          <p:cNvSpPr/>
          <p:nvPr/>
        </p:nvSpPr>
        <p:spPr>
          <a:xfrm>
            <a:off x="3653364" y="498765"/>
            <a:ext cx="800098" cy="80009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Feed Speed</a:t>
            </a:r>
          </a:p>
        </p:txBody>
      </p:sp>
      <p:sp>
        <p:nvSpPr>
          <p:cNvPr id="17" name="Oval 16">
            <a:extLst>
              <a:ext uri="{FF2B5EF4-FFF2-40B4-BE49-F238E27FC236}">
                <a16:creationId xmlns:a16="http://schemas.microsoft.com/office/drawing/2014/main" id="{718B97E7-512E-55DB-471B-4C5A9DD89CF5}"/>
              </a:ext>
            </a:extLst>
          </p:cNvPr>
          <p:cNvSpPr/>
          <p:nvPr/>
        </p:nvSpPr>
        <p:spPr>
          <a:xfrm flipH="1">
            <a:off x="716398" y="1222664"/>
            <a:ext cx="634998" cy="630936"/>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On/Off</a:t>
            </a:r>
          </a:p>
        </p:txBody>
      </p:sp>
      <p:sp>
        <p:nvSpPr>
          <p:cNvPr id="14" name="Oval 13">
            <a:extLst>
              <a:ext uri="{FF2B5EF4-FFF2-40B4-BE49-F238E27FC236}">
                <a16:creationId xmlns:a16="http://schemas.microsoft.com/office/drawing/2014/main" id="{8AB57A5D-FAF1-B8E3-6845-A74463FD4795}"/>
              </a:ext>
            </a:extLst>
          </p:cNvPr>
          <p:cNvSpPr/>
          <p:nvPr/>
        </p:nvSpPr>
        <p:spPr>
          <a:xfrm>
            <a:off x="2107289" y="1678133"/>
            <a:ext cx="800098" cy="80009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Wind Ctrl Mode</a:t>
            </a:r>
          </a:p>
        </p:txBody>
      </p:sp>
      <p:sp>
        <p:nvSpPr>
          <p:cNvPr id="15" name="Oval 14">
            <a:extLst>
              <a:ext uri="{FF2B5EF4-FFF2-40B4-BE49-F238E27FC236}">
                <a16:creationId xmlns:a16="http://schemas.microsoft.com/office/drawing/2014/main" id="{3C222989-56ED-FAD0-F07B-C2E2A93508DF}"/>
              </a:ext>
            </a:extLst>
          </p:cNvPr>
          <p:cNvSpPr/>
          <p:nvPr/>
        </p:nvSpPr>
        <p:spPr>
          <a:xfrm>
            <a:off x="2093003" y="416168"/>
            <a:ext cx="800098" cy="80009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Feed Dir</a:t>
            </a:r>
          </a:p>
        </p:txBody>
      </p:sp>
      <p:sp>
        <p:nvSpPr>
          <p:cNvPr id="27" name="Rectangle 26">
            <a:extLst>
              <a:ext uri="{FF2B5EF4-FFF2-40B4-BE49-F238E27FC236}">
                <a16:creationId xmlns:a16="http://schemas.microsoft.com/office/drawing/2014/main" id="{B0A2AFC9-5A13-36FD-59AD-35CFEC1586AC}"/>
              </a:ext>
            </a:extLst>
          </p:cNvPr>
          <p:cNvSpPr/>
          <p:nvPr/>
        </p:nvSpPr>
        <p:spPr>
          <a:xfrm>
            <a:off x="3875307" y="3180207"/>
            <a:ext cx="1501412" cy="4507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o|G|T|3|4|o</a:t>
            </a:r>
          </a:p>
        </p:txBody>
      </p:sp>
      <p:sp>
        <p:nvSpPr>
          <p:cNvPr id="28" name="Rectangle 27">
            <a:extLst>
              <a:ext uri="{FF2B5EF4-FFF2-40B4-BE49-F238E27FC236}">
                <a16:creationId xmlns:a16="http://schemas.microsoft.com/office/drawing/2014/main" id="{7C93F2EC-8E66-DE88-A4DC-DABA11AB3033}"/>
              </a:ext>
            </a:extLst>
          </p:cNvPr>
          <p:cNvSpPr/>
          <p:nvPr/>
        </p:nvSpPr>
        <p:spPr>
          <a:xfrm>
            <a:off x="5574015" y="4951846"/>
            <a:ext cx="521985" cy="10154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Cable Hole</a:t>
            </a:r>
          </a:p>
        </p:txBody>
      </p:sp>
      <p:sp>
        <p:nvSpPr>
          <p:cNvPr id="9" name="Oval 8">
            <a:extLst>
              <a:ext uri="{FF2B5EF4-FFF2-40B4-BE49-F238E27FC236}">
                <a16:creationId xmlns:a16="http://schemas.microsoft.com/office/drawing/2014/main" id="{87CFC7DE-E5C4-E909-CC84-4E8DC4DA322E}"/>
              </a:ext>
            </a:extLst>
          </p:cNvPr>
          <p:cNvSpPr/>
          <p:nvPr/>
        </p:nvSpPr>
        <p:spPr>
          <a:xfrm>
            <a:off x="1575582" y="4951846"/>
            <a:ext cx="196929" cy="1969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40AD33A-F948-C973-4766-95FA19C5C430}"/>
              </a:ext>
            </a:extLst>
          </p:cNvPr>
          <p:cNvSpPr/>
          <p:nvPr/>
        </p:nvSpPr>
        <p:spPr>
          <a:xfrm>
            <a:off x="5179790" y="4951846"/>
            <a:ext cx="196929" cy="1969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5A5FBB4A-194D-E0AC-8F38-BF6F055BB764}"/>
              </a:ext>
            </a:extLst>
          </p:cNvPr>
          <p:cNvSpPr/>
          <p:nvPr/>
        </p:nvSpPr>
        <p:spPr>
          <a:xfrm>
            <a:off x="1772511" y="3241965"/>
            <a:ext cx="881585" cy="356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6-pin Connector</a:t>
            </a:r>
          </a:p>
        </p:txBody>
      </p:sp>
      <p:sp>
        <p:nvSpPr>
          <p:cNvPr id="2" name="Arrow: Left-Right 1">
            <a:extLst>
              <a:ext uri="{FF2B5EF4-FFF2-40B4-BE49-F238E27FC236}">
                <a16:creationId xmlns:a16="http://schemas.microsoft.com/office/drawing/2014/main" id="{332E464E-6AD7-E395-754C-4F293429B2E4}"/>
              </a:ext>
            </a:extLst>
          </p:cNvPr>
          <p:cNvSpPr/>
          <p:nvPr/>
        </p:nvSpPr>
        <p:spPr>
          <a:xfrm>
            <a:off x="2049233" y="2402481"/>
            <a:ext cx="916210" cy="24647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row: Left-Right-Up 5">
            <a:extLst>
              <a:ext uri="{FF2B5EF4-FFF2-40B4-BE49-F238E27FC236}">
                <a16:creationId xmlns:a16="http://schemas.microsoft.com/office/drawing/2014/main" id="{085341D1-2DF2-9C4A-EFD9-85792375A8E9}"/>
              </a:ext>
            </a:extLst>
          </p:cNvPr>
          <p:cNvSpPr/>
          <p:nvPr/>
        </p:nvSpPr>
        <p:spPr>
          <a:xfrm>
            <a:off x="1973134" y="1140067"/>
            <a:ext cx="1068407" cy="455469"/>
          </a:xfrm>
          <a:prstGeom prst="leftRightUpArrow">
            <a:avLst>
              <a:gd name="adj1" fmla="val 35417"/>
              <a:gd name="adj2" fmla="val 26042"/>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657AB79-C8EF-665E-7C76-D76D9EE931E8}"/>
              </a:ext>
            </a:extLst>
          </p:cNvPr>
          <p:cNvSpPr txBox="1"/>
          <p:nvPr/>
        </p:nvSpPr>
        <p:spPr>
          <a:xfrm>
            <a:off x="7465710" y="254124"/>
            <a:ext cx="5254610" cy="369332"/>
          </a:xfrm>
          <a:prstGeom prst="rect">
            <a:avLst/>
          </a:prstGeom>
          <a:noFill/>
        </p:spPr>
        <p:txBody>
          <a:bodyPr wrap="square">
            <a:spAutoFit/>
          </a:bodyPr>
          <a:lstStyle/>
          <a:p>
            <a:r>
              <a:rPr lang="en-CA" dirty="0"/>
              <a:t>Updated Controls, 2024-December-03</a:t>
            </a:r>
          </a:p>
        </p:txBody>
      </p:sp>
      <p:sp>
        <p:nvSpPr>
          <p:cNvPr id="20" name="TextBox 19">
            <a:extLst>
              <a:ext uri="{FF2B5EF4-FFF2-40B4-BE49-F238E27FC236}">
                <a16:creationId xmlns:a16="http://schemas.microsoft.com/office/drawing/2014/main" id="{10D93F38-5F81-7535-9A7A-75A8E3AF9BE3}"/>
              </a:ext>
            </a:extLst>
          </p:cNvPr>
          <p:cNvSpPr txBox="1"/>
          <p:nvPr/>
        </p:nvSpPr>
        <p:spPr>
          <a:xfrm>
            <a:off x="1855624" y="2387345"/>
            <a:ext cx="503329" cy="276999"/>
          </a:xfrm>
          <a:prstGeom prst="rect">
            <a:avLst/>
          </a:prstGeom>
          <a:noFill/>
        </p:spPr>
        <p:txBody>
          <a:bodyPr wrap="square">
            <a:spAutoFit/>
          </a:bodyPr>
          <a:lstStyle/>
          <a:p>
            <a:r>
              <a:rPr lang="en-US" sz="1200" dirty="0"/>
              <a:t>L</a:t>
            </a:r>
            <a:endParaRPr lang="en-CA" sz="1200" dirty="0"/>
          </a:p>
        </p:txBody>
      </p:sp>
      <p:sp>
        <p:nvSpPr>
          <p:cNvPr id="21" name="TextBox 20">
            <a:extLst>
              <a:ext uri="{FF2B5EF4-FFF2-40B4-BE49-F238E27FC236}">
                <a16:creationId xmlns:a16="http://schemas.microsoft.com/office/drawing/2014/main" id="{E3416F92-3DFA-7953-8F9F-64480945BCAE}"/>
              </a:ext>
            </a:extLst>
          </p:cNvPr>
          <p:cNvSpPr txBox="1"/>
          <p:nvPr/>
        </p:nvSpPr>
        <p:spPr>
          <a:xfrm>
            <a:off x="2949352" y="2387345"/>
            <a:ext cx="503329" cy="276999"/>
          </a:xfrm>
          <a:prstGeom prst="rect">
            <a:avLst/>
          </a:prstGeom>
          <a:noFill/>
        </p:spPr>
        <p:txBody>
          <a:bodyPr wrap="square">
            <a:spAutoFit/>
          </a:bodyPr>
          <a:lstStyle/>
          <a:p>
            <a:r>
              <a:rPr lang="en-US" sz="1200" dirty="0"/>
              <a:t>R</a:t>
            </a:r>
            <a:endParaRPr lang="en-CA" sz="1200" dirty="0"/>
          </a:p>
        </p:txBody>
      </p:sp>
      <p:sp>
        <p:nvSpPr>
          <p:cNvPr id="22" name="TextBox 21">
            <a:extLst>
              <a:ext uri="{FF2B5EF4-FFF2-40B4-BE49-F238E27FC236}">
                <a16:creationId xmlns:a16="http://schemas.microsoft.com/office/drawing/2014/main" id="{FAFFFD73-3E87-6AF5-4647-EB04867E2789}"/>
              </a:ext>
            </a:extLst>
          </p:cNvPr>
          <p:cNvSpPr txBox="1"/>
          <p:nvPr/>
        </p:nvSpPr>
        <p:spPr>
          <a:xfrm>
            <a:off x="2994342" y="1329677"/>
            <a:ext cx="503329" cy="276999"/>
          </a:xfrm>
          <a:prstGeom prst="rect">
            <a:avLst/>
          </a:prstGeom>
          <a:noFill/>
        </p:spPr>
        <p:txBody>
          <a:bodyPr wrap="square">
            <a:spAutoFit/>
          </a:bodyPr>
          <a:lstStyle/>
          <a:p>
            <a:r>
              <a:rPr lang="en-US" sz="1200" dirty="0"/>
              <a:t>R</a:t>
            </a:r>
            <a:endParaRPr lang="en-CA" sz="1200" dirty="0"/>
          </a:p>
        </p:txBody>
      </p:sp>
      <p:sp>
        <p:nvSpPr>
          <p:cNvPr id="23" name="TextBox 22">
            <a:extLst>
              <a:ext uri="{FF2B5EF4-FFF2-40B4-BE49-F238E27FC236}">
                <a16:creationId xmlns:a16="http://schemas.microsoft.com/office/drawing/2014/main" id="{9AC425DF-EFD4-567E-1CC5-0D6A4B93D183}"/>
              </a:ext>
            </a:extLst>
          </p:cNvPr>
          <p:cNvSpPr txBox="1"/>
          <p:nvPr/>
        </p:nvSpPr>
        <p:spPr>
          <a:xfrm>
            <a:off x="1782793" y="1329677"/>
            <a:ext cx="503329" cy="276999"/>
          </a:xfrm>
          <a:prstGeom prst="rect">
            <a:avLst/>
          </a:prstGeom>
          <a:noFill/>
        </p:spPr>
        <p:txBody>
          <a:bodyPr wrap="square">
            <a:spAutoFit/>
          </a:bodyPr>
          <a:lstStyle/>
          <a:p>
            <a:r>
              <a:rPr lang="en-US" sz="1200" dirty="0"/>
              <a:t>L</a:t>
            </a:r>
            <a:endParaRPr lang="en-CA" sz="1200" dirty="0"/>
          </a:p>
        </p:txBody>
      </p:sp>
      <p:sp>
        <p:nvSpPr>
          <p:cNvPr id="24" name="TextBox 23">
            <a:extLst>
              <a:ext uri="{FF2B5EF4-FFF2-40B4-BE49-F238E27FC236}">
                <a16:creationId xmlns:a16="http://schemas.microsoft.com/office/drawing/2014/main" id="{64284209-D820-5ACC-47F6-DB7CE5D29356}"/>
              </a:ext>
            </a:extLst>
          </p:cNvPr>
          <p:cNvSpPr txBox="1"/>
          <p:nvPr/>
        </p:nvSpPr>
        <p:spPr>
          <a:xfrm>
            <a:off x="2360768" y="1160363"/>
            <a:ext cx="503329" cy="276999"/>
          </a:xfrm>
          <a:prstGeom prst="rect">
            <a:avLst/>
          </a:prstGeom>
          <a:noFill/>
        </p:spPr>
        <p:txBody>
          <a:bodyPr wrap="square">
            <a:spAutoFit/>
          </a:bodyPr>
          <a:lstStyle/>
          <a:p>
            <a:r>
              <a:rPr lang="en-US" sz="1200" dirty="0">
                <a:solidFill>
                  <a:schemeClr val="bg2"/>
                </a:solidFill>
              </a:rPr>
              <a:t>M</a:t>
            </a:r>
            <a:endParaRPr lang="en-CA" sz="1200" dirty="0">
              <a:solidFill>
                <a:schemeClr val="bg2"/>
              </a:solidFill>
            </a:endParaRPr>
          </a:p>
        </p:txBody>
      </p:sp>
      <p:sp>
        <p:nvSpPr>
          <p:cNvPr id="25" name="TextBox 24">
            <a:extLst>
              <a:ext uri="{FF2B5EF4-FFF2-40B4-BE49-F238E27FC236}">
                <a16:creationId xmlns:a16="http://schemas.microsoft.com/office/drawing/2014/main" id="{E4C6B6FA-EE6F-949B-7D27-5D017D77BD62}"/>
              </a:ext>
            </a:extLst>
          </p:cNvPr>
          <p:cNvSpPr txBox="1"/>
          <p:nvPr/>
        </p:nvSpPr>
        <p:spPr>
          <a:xfrm>
            <a:off x="7434602" y="1410870"/>
            <a:ext cx="4546116" cy="2862322"/>
          </a:xfrm>
          <a:prstGeom prst="rect">
            <a:avLst/>
          </a:prstGeom>
          <a:noFill/>
        </p:spPr>
        <p:txBody>
          <a:bodyPr wrap="square">
            <a:spAutoFit/>
          </a:bodyPr>
          <a:lstStyle/>
          <a:p>
            <a:r>
              <a:rPr lang="en-CA" dirty="0"/>
              <a:t>Feed Dir Switch Options:</a:t>
            </a:r>
          </a:p>
          <a:p>
            <a:pPr marL="285750" indent="-285750">
              <a:buFontTx/>
              <a:buChar char="-"/>
            </a:pPr>
            <a:r>
              <a:rPr lang="en-CA" dirty="0"/>
              <a:t>L: </a:t>
            </a:r>
          </a:p>
          <a:p>
            <a:pPr marL="285750" indent="-285750">
              <a:buFontTx/>
              <a:buChar char="-"/>
            </a:pPr>
            <a:r>
              <a:rPr lang="en-CA" dirty="0"/>
              <a:t>M: Automatic mode (leave in this position)</a:t>
            </a:r>
          </a:p>
          <a:p>
            <a:pPr marL="285750" indent="-285750">
              <a:buFontTx/>
              <a:buChar char="-"/>
            </a:pPr>
            <a:r>
              <a:rPr lang="en-CA" dirty="0"/>
              <a:t>R:</a:t>
            </a:r>
          </a:p>
          <a:p>
            <a:pPr marL="285750" indent="-285750">
              <a:buFontTx/>
              <a:buChar char="-"/>
            </a:pPr>
            <a:endParaRPr lang="en-CA" dirty="0"/>
          </a:p>
          <a:p>
            <a:pPr marL="285750" indent="-285750">
              <a:buFontTx/>
              <a:buChar char="-"/>
            </a:pPr>
            <a:endParaRPr lang="en-CA" dirty="0"/>
          </a:p>
          <a:p>
            <a:r>
              <a:rPr lang="en-CA" dirty="0"/>
              <a:t>Wind Ctrl Mode Options:</a:t>
            </a:r>
          </a:p>
          <a:p>
            <a:pPr marL="285750" indent="-285750">
              <a:buFontTx/>
              <a:buChar char="-"/>
            </a:pPr>
            <a:r>
              <a:rPr lang="en-CA" dirty="0"/>
              <a:t> L: Winder speed controlled by drive knob on the winder unit itself</a:t>
            </a:r>
          </a:p>
          <a:p>
            <a:pPr marL="285750" indent="-285750">
              <a:buFontTx/>
              <a:buChar char="-"/>
            </a:pPr>
            <a:r>
              <a:rPr lang="en-CA" dirty="0"/>
              <a:t>R: Winder speed controlled by </a:t>
            </a:r>
            <a:r>
              <a:rPr lang="en-CA" dirty="0" err="1"/>
              <a:t>arduino</a:t>
            </a:r>
            <a:endParaRPr lang="en-CA" dirty="0"/>
          </a:p>
        </p:txBody>
      </p:sp>
    </p:spTree>
    <p:extLst>
      <p:ext uri="{BB962C8B-B14F-4D97-AF65-F5344CB8AC3E}">
        <p14:creationId xmlns:p14="http://schemas.microsoft.com/office/powerpoint/2010/main" val="28187128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6F09C-241C-4068-B696-1E97F5EF4F19}"/>
              </a:ext>
            </a:extLst>
          </p:cNvPr>
          <p:cNvSpPr>
            <a:spLocks noGrp="1"/>
          </p:cNvSpPr>
          <p:nvPr>
            <p:ph type="title"/>
          </p:nvPr>
        </p:nvSpPr>
        <p:spPr/>
        <p:txBody>
          <a:bodyPr/>
          <a:lstStyle/>
          <a:p>
            <a:r>
              <a:rPr lang="en-US" dirty="0"/>
              <a:t>MATERIALS</a:t>
            </a:r>
          </a:p>
        </p:txBody>
      </p:sp>
      <p:sp>
        <p:nvSpPr>
          <p:cNvPr id="3" name="Content Placeholder 2">
            <a:extLst>
              <a:ext uri="{FF2B5EF4-FFF2-40B4-BE49-F238E27FC236}">
                <a16:creationId xmlns:a16="http://schemas.microsoft.com/office/drawing/2014/main" id="{F2509932-5E6A-4816-A7AC-8604042CD289}"/>
              </a:ext>
            </a:extLst>
          </p:cNvPr>
          <p:cNvSpPr>
            <a:spLocks noGrp="1"/>
          </p:cNvSpPr>
          <p:nvPr>
            <p:ph idx="1"/>
          </p:nvPr>
        </p:nvSpPr>
        <p:spPr/>
        <p:txBody>
          <a:bodyPr>
            <a:normAutofit fontScale="62500" lnSpcReduction="20000"/>
          </a:bodyPr>
          <a:lstStyle/>
          <a:p>
            <a:r>
              <a:rPr lang="en-US" dirty="0"/>
              <a:t>Low-Density Polyethylene (LDPE)</a:t>
            </a:r>
          </a:p>
          <a:p>
            <a:pPr lvl="1"/>
            <a:r>
              <a:rPr lang="en-US" dirty="0"/>
              <a:t>Thermoplastic made from ethylene</a:t>
            </a:r>
          </a:p>
          <a:p>
            <a:pPr lvl="1"/>
            <a:r>
              <a:rPr lang="en-US" dirty="0"/>
              <a:t>C2H4)n</a:t>
            </a:r>
          </a:p>
          <a:p>
            <a:pPr lvl="1"/>
            <a:r>
              <a:rPr lang="en-US" dirty="0"/>
              <a:t>917-930 kg/m</a:t>
            </a:r>
            <a:r>
              <a:rPr lang="en-US" baseline="30000" dirty="0"/>
              <a:t>3</a:t>
            </a:r>
          </a:p>
          <a:p>
            <a:pPr lvl="1"/>
            <a:r>
              <a:rPr lang="en-US" dirty="0"/>
              <a:t>Can handle temps of 65C consistently and 90C briefly</a:t>
            </a:r>
          </a:p>
          <a:p>
            <a:pPr lvl="1"/>
            <a:r>
              <a:rPr lang="en-US" dirty="0"/>
              <a:t>Less crystalline than HDPE</a:t>
            </a:r>
          </a:p>
          <a:p>
            <a:r>
              <a:rPr lang="en-US" dirty="0"/>
              <a:t>High-Density Polyethylene (HDPE)</a:t>
            </a:r>
          </a:p>
          <a:p>
            <a:pPr lvl="1"/>
            <a:r>
              <a:rPr lang="en-US" dirty="0"/>
              <a:t>Thermoplastic made from ethylene</a:t>
            </a:r>
          </a:p>
          <a:p>
            <a:pPr lvl="1"/>
            <a:r>
              <a:rPr lang="en-US" dirty="0"/>
              <a:t>930-970 kg/m</a:t>
            </a:r>
            <a:r>
              <a:rPr lang="en-US" baseline="30000" dirty="0"/>
              <a:t>3</a:t>
            </a:r>
            <a:endParaRPr lang="en-US" dirty="0"/>
          </a:p>
          <a:p>
            <a:r>
              <a:rPr lang="en-US" dirty="0"/>
              <a:t>Polypropylene (PP)</a:t>
            </a:r>
          </a:p>
          <a:p>
            <a:pPr lvl="1"/>
            <a:r>
              <a:rPr lang="en-US" dirty="0"/>
              <a:t>Thermoplastic polymer from propylene</a:t>
            </a:r>
          </a:p>
          <a:p>
            <a:pPr lvl="1"/>
            <a:r>
              <a:rPr lang="en-US" dirty="0"/>
              <a:t>C3H6)n</a:t>
            </a:r>
          </a:p>
          <a:p>
            <a:r>
              <a:rPr lang="en-US" dirty="0"/>
              <a:t>Polyethylene Terephthalate Glycol (PETG) </a:t>
            </a:r>
          </a:p>
          <a:p>
            <a:r>
              <a:rPr lang="en-US" dirty="0"/>
              <a:t>Polylactic Acid (PLA)</a:t>
            </a:r>
          </a:p>
          <a:p>
            <a:r>
              <a:rPr lang="en-US" dirty="0"/>
              <a:t>Styrene-Ethylene-Butylene-</a:t>
            </a:r>
            <a:r>
              <a:rPr lang="en-US" dirty="0" err="1"/>
              <a:t>Stryrene</a:t>
            </a:r>
            <a:r>
              <a:rPr lang="en-US" dirty="0"/>
              <a:t> (SEBS)</a:t>
            </a:r>
          </a:p>
          <a:p>
            <a:pPr lvl="1"/>
            <a:r>
              <a:rPr lang="en-US" dirty="0"/>
              <a:t>Thermoplastic elastomer</a:t>
            </a:r>
          </a:p>
          <a:p>
            <a:endParaRPr lang="en-US" dirty="0"/>
          </a:p>
          <a:p>
            <a:endParaRPr lang="en-US" dirty="0"/>
          </a:p>
        </p:txBody>
      </p:sp>
    </p:spTree>
    <p:extLst>
      <p:ext uri="{BB962C8B-B14F-4D97-AF65-F5344CB8AC3E}">
        <p14:creationId xmlns:p14="http://schemas.microsoft.com/office/powerpoint/2010/main" val="1660124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81327-3CA6-43AF-AFD9-55EF53A29166}"/>
              </a:ext>
            </a:extLst>
          </p:cNvPr>
          <p:cNvSpPr>
            <a:spLocks noGrp="1"/>
          </p:cNvSpPr>
          <p:nvPr>
            <p:ph type="title"/>
          </p:nvPr>
        </p:nvSpPr>
        <p:spPr/>
        <p:txBody>
          <a:bodyPr/>
          <a:lstStyle/>
          <a:p>
            <a:r>
              <a:rPr lang="en-US" dirty="0"/>
              <a:t>Low-Density Polyethylene (LDPE)</a:t>
            </a:r>
          </a:p>
        </p:txBody>
      </p:sp>
      <p:graphicFrame>
        <p:nvGraphicFramePr>
          <p:cNvPr id="4" name="Content Placeholder 3">
            <a:extLst>
              <a:ext uri="{FF2B5EF4-FFF2-40B4-BE49-F238E27FC236}">
                <a16:creationId xmlns:a16="http://schemas.microsoft.com/office/drawing/2014/main" id="{A74D1418-EB4A-473C-BEBE-07986FBCE873}"/>
              </a:ext>
            </a:extLst>
          </p:cNvPr>
          <p:cNvGraphicFramePr>
            <a:graphicFrameLocks noGrp="1"/>
          </p:cNvGraphicFramePr>
          <p:nvPr>
            <p:ph idx="1"/>
          </p:nvPr>
        </p:nvGraphicFramePr>
        <p:xfrm>
          <a:off x="838200" y="1825625"/>
          <a:ext cx="5581074" cy="3785998"/>
        </p:xfrm>
        <a:graphic>
          <a:graphicData uri="http://schemas.openxmlformats.org/drawingml/2006/table">
            <a:tbl>
              <a:tblPr/>
              <a:tblGrid>
                <a:gridCol w="2987986">
                  <a:extLst>
                    <a:ext uri="{9D8B030D-6E8A-4147-A177-3AD203B41FA5}">
                      <a16:colId xmlns:a16="http://schemas.microsoft.com/office/drawing/2014/main" val="625887403"/>
                    </a:ext>
                  </a:extLst>
                </a:gridCol>
                <a:gridCol w="2593088">
                  <a:extLst>
                    <a:ext uri="{9D8B030D-6E8A-4147-A177-3AD203B41FA5}">
                      <a16:colId xmlns:a16="http://schemas.microsoft.com/office/drawing/2014/main" val="4042291837"/>
                    </a:ext>
                  </a:extLst>
                </a:gridCol>
              </a:tblGrid>
              <a:tr h="350193">
                <a:tc>
                  <a:txBody>
                    <a:bodyPr/>
                    <a:lstStyle/>
                    <a:p>
                      <a:r>
                        <a:rPr lang="en-US" dirty="0">
                          <a:effectLst/>
                        </a:rPr>
                        <a:t>Density</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 0.88 – 0.96 g/cm</a:t>
                      </a:r>
                      <a:r>
                        <a:rPr lang="en-US" baseline="30000" dirty="0">
                          <a:effectLst/>
                        </a:rPr>
                        <a:t>3</a:t>
                      </a:r>
                      <a:endParaRPr lang="en-US"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908070449"/>
                  </a:ext>
                </a:extLst>
              </a:tr>
              <a:tr h="350193">
                <a:tc>
                  <a:txBody>
                    <a:bodyPr/>
                    <a:lstStyle/>
                    <a:p>
                      <a:r>
                        <a:rPr lang="en-US">
                          <a:effectLst/>
                        </a:rPr>
                        <a:t>Melting point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115 – 135°C</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851822406"/>
                  </a:ext>
                </a:extLst>
              </a:tr>
              <a:tr h="350193">
                <a:tc>
                  <a:txBody>
                    <a:bodyPr/>
                    <a:lstStyle/>
                    <a:p>
                      <a:r>
                        <a:rPr lang="en-US" dirty="0">
                          <a:effectLst/>
                        </a:rPr>
                        <a:t>Glass Transition Temperature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°C</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160712567"/>
                  </a:ext>
                </a:extLst>
              </a:tr>
              <a:tr h="350193">
                <a:tc>
                  <a:txBody>
                    <a:bodyPr/>
                    <a:lstStyle/>
                    <a:p>
                      <a:r>
                        <a:rPr lang="en-US">
                          <a:effectLst/>
                        </a:rPr>
                        <a:t>Temperature of crystallization</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°C</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796456272"/>
                  </a:ext>
                </a:extLst>
              </a:tr>
              <a:tr h="350193">
                <a:tc>
                  <a:txBody>
                    <a:bodyPr/>
                    <a:lstStyle/>
                    <a:p>
                      <a:r>
                        <a:rPr lang="en-US" dirty="0">
                          <a:effectLst/>
                        </a:rPr>
                        <a:t>Latent heat of fusion</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kJ/kg</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404145190"/>
                  </a:ext>
                </a:extLst>
              </a:tr>
              <a:tr h="612839">
                <a:tc>
                  <a:txBody>
                    <a:bodyPr/>
                    <a:lstStyle/>
                    <a:p>
                      <a:r>
                        <a:rPr lang="en-US" u="none" strike="noStrike" dirty="0">
                          <a:solidFill>
                            <a:schemeClr val="tx1"/>
                          </a:solidFill>
                          <a:effectLst/>
                        </a:rPr>
                        <a:t>Thermal conductivity</a:t>
                      </a:r>
                      <a:endParaRPr lang="en-US" dirty="0">
                        <a:solidFill>
                          <a:schemeClr val="tx1"/>
                        </a:solidFill>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pl-PL" dirty="0">
                          <a:effectLst/>
                        </a:rPr>
                        <a:t>W/m</a:t>
                      </a:r>
                      <a:r>
                        <a:rPr lang="en-US" dirty="0">
                          <a:effectLst/>
                        </a:rPr>
                        <a:t>-K</a:t>
                      </a:r>
                      <a:endParaRPr lang="pl-PL"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951071496"/>
                  </a:ext>
                </a:extLst>
              </a:tr>
              <a:tr h="612839">
                <a:tc>
                  <a:txBody>
                    <a:bodyPr/>
                    <a:lstStyle/>
                    <a:p>
                      <a:r>
                        <a:rPr lang="en-US">
                          <a:effectLst/>
                        </a:rPr>
                        <a:t>Specific heat capacity</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pl-PL" dirty="0">
                          <a:effectLst/>
                        </a:rPr>
                        <a:t>J/kg-K</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157396750"/>
                  </a:ext>
                </a:extLst>
              </a:tr>
              <a:tr h="350193">
                <a:tc>
                  <a:txBody>
                    <a:bodyPr/>
                    <a:lstStyle/>
                    <a:p>
                      <a:r>
                        <a:rPr lang="en-US">
                          <a:effectLst/>
                        </a:rPr>
                        <a:t>Specific heat (solid)</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kJ/kg-K</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312349409"/>
                  </a:ext>
                </a:extLst>
              </a:tr>
              <a:tr h="350193">
                <a:tc>
                  <a:txBody>
                    <a:bodyPr/>
                    <a:lstStyle/>
                    <a:p>
                      <a:r>
                        <a:rPr lang="en-US" dirty="0">
                          <a:effectLst/>
                        </a:rPr>
                        <a:t>Crystallinity</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595015551"/>
                  </a:ext>
                </a:extLst>
              </a:tr>
            </a:tbl>
          </a:graphicData>
        </a:graphic>
      </p:graphicFrame>
    </p:spTree>
    <p:extLst>
      <p:ext uri="{BB962C8B-B14F-4D97-AF65-F5344CB8AC3E}">
        <p14:creationId xmlns:p14="http://schemas.microsoft.com/office/powerpoint/2010/main" val="2950541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3CE9B94-16EE-4350-AC4A-B2C5995FB263}"/>
              </a:ext>
            </a:extLst>
          </p:cNvPr>
          <p:cNvPicPr>
            <a:picLocks noGrp="1" noChangeAspect="1"/>
          </p:cNvPicPr>
          <p:nvPr>
            <p:ph idx="1"/>
          </p:nvPr>
        </p:nvPicPr>
        <p:blipFill rotWithShape="1">
          <a:blip r:embed="rId2"/>
          <a:srcRect l="1159" t="11456" r="27262" b="13389"/>
          <a:stretch/>
        </p:blipFill>
        <p:spPr>
          <a:xfrm>
            <a:off x="300037" y="11850"/>
            <a:ext cx="11591925" cy="6846150"/>
          </a:xfrm>
          <a:prstGeom prst="rect">
            <a:avLst/>
          </a:prstGeom>
        </p:spPr>
      </p:pic>
      <p:sp>
        <p:nvSpPr>
          <p:cNvPr id="5" name="Rectangle 4">
            <a:extLst>
              <a:ext uri="{FF2B5EF4-FFF2-40B4-BE49-F238E27FC236}">
                <a16:creationId xmlns:a16="http://schemas.microsoft.com/office/drawing/2014/main" id="{602B00AA-A2FC-4F4F-8290-757C966948AD}"/>
              </a:ext>
            </a:extLst>
          </p:cNvPr>
          <p:cNvSpPr/>
          <p:nvPr/>
        </p:nvSpPr>
        <p:spPr>
          <a:xfrm>
            <a:off x="8496300" y="11850"/>
            <a:ext cx="2438400" cy="1283550"/>
          </a:xfrm>
          <a:prstGeom prst="rect">
            <a:avLst/>
          </a:prstGeom>
          <a:noFill/>
          <a:ln w="1905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err="1">
                <a:solidFill>
                  <a:schemeClr val="tx1"/>
                </a:solidFill>
              </a:rPr>
              <a:t>Filafab</a:t>
            </a:r>
            <a:r>
              <a:rPr lang="en-US" dirty="0">
                <a:solidFill>
                  <a:schemeClr val="tx1"/>
                </a:solidFill>
              </a:rPr>
              <a:t> Winder</a:t>
            </a:r>
          </a:p>
        </p:txBody>
      </p:sp>
      <p:sp>
        <p:nvSpPr>
          <p:cNvPr id="6" name="TextBox 5">
            <a:extLst>
              <a:ext uri="{FF2B5EF4-FFF2-40B4-BE49-F238E27FC236}">
                <a16:creationId xmlns:a16="http://schemas.microsoft.com/office/drawing/2014/main" id="{F498AA77-DC7E-4622-A636-839D78816387}"/>
              </a:ext>
            </a:extLst>
          </p:cNvPr>
          <p:cNvSpPr txBox="1"/>
          <p:nvPr/>
        </p:nvSpPr>
        <p:spPr>
          <a:xfrm rot="16200000">
            <a:off x="8116462" y="457109"/>
            <a:ext cx="1283551" cy="369332"/>
          </a:xfrm>
          <a:prstGeom prst="rect">
            <a:avLst/>
          </a:prstGeom>
          <a:noFill/>
        </p:spPr>
        <p:txBody>
          <a:bodyPr wrap="square" rtlCol="0">
            <a:spAutoFit/>
          </a:bodyPr>
          <a:lstStyle/>
          <a:p>
            <a:r>
              <a:rPr lang="en-US" dirty="0"/>
              <a:t>Speed CTRL</a:t>
            </a:r>
          </a:p>
        </p:txBody>
      </p:sp>
      <p:sp>
        <p:nvSpPr>
          <p:cNvPr id="7" name="TextBox 6">
            <a:extLst>
              <a:ext uri="{FF2B5EF4-FFF2-40B4-BE49-F238E27FC236}">
                <a16:creationId xmlns:a16="http://schemas.microsoft.com/office/drawing/2014/main" id="{0EBCC0AB-D500-4A85-AED1-0F7D50C776A3}"/>
              </a:ext>
            </a:extLst>
          </p:cNvPr>
          <p:cNvSpPr txBox="1"/>
          <p:nvPr/>
        </p:nvSpPr>
        <p:spPr>
          <a:xfrm>
            <a:off x="7149149" y="2019794"/>
            <a:ext cx="918156" cy="646331"/>
          </a:xfrm>
          <a:prstGeom prst="rect">
            <a:avLst/>
          </a:prstGeom>
          <a:noFill/>
        </p:spPr>
        <p:txBody>
          <a:bodyPr wrap="square" rtlCol="0">
            <a:spAutoFit/>
          </a:bodyPr>
          <a:lstStyle/>
          <a:p>
            <a:r>
              <a:rPr lang="en-US" dirty="0"/>
              <a:t>Winder Toggle</a:t>
            </a:r>
          </a:p>
        </p:txBody>
      </p:sp>
      <p:sp>
        <p:nvSpPr>
          <p:cNvPr id="8" name="TextBox 7">
            <a:extLst>
              <a:ext uri="{FF2B5EF4-FFF2-40B4-BE49-F238E27FC236}">
                <a16:creationId xmlns:a16="http://schemas.microsoft.com/office/drawing/2014/main" id="{896EE57C-03CB-4D45-AF04-8293315DF5C0}"/>
              </a:ext>
            </a:extLst>
          </p:cNvPr>
          <p:cNvSpPr txBox="1"/>
          <p:nvPr/>
        </p:nvSpPr>
        <p:spPr>
          <a:xfrm>
            <a:off x="10445170" y="1800225"/>
            <a:ext cx="1080080" cy="369332"/>
          </a:xfrm>
          <a:prstGeom prst="rect">
            <a:avLst/>
          </a:prstGeom>
          <a:noFill/>
        </p:spPr>
        <p:txBody>
          <a:bodyPr wrap="square" rtlCol="0">
            <a:spAutoFit/>
          </a:bodyPr>
          <a:lstStyle/>
          <a:p>
            <a:r>
              <a:rPr lang="en-US" dirty="0"/>
              <a:t>Rot Pot 2</a:t>
            </a:r>
          </a:p>
        </p:txBody>
      </p:sp>
      <p:sp>
        <p:nvSpPr>
          <p:cNvPr id="9" name="TextBox 8">
            <a:extLst>
              <a:ext uri="{FF2B5EF4-FFF2-40B4-BE49-F238E27FC236}">
                <a16:creationId xmlns:a16="http://schemas.microsoft.com/office/drawing/2014/main" id="{9D9AF075-ED74-4736-BB55-74F850212888}"/>
              </a:ext>
            </a:extLst>
          </p:cNvPr>
          <p:cNvSpPr txBox="1"/>
          <p:nvPr/>
        </p:nvSpPr>
        <p:spPr>
          <a:xfrm>
            <a:off x="10445170" y="1363146"/>
            <a:ext cx="1080080" cy="369332"/>
          </a:xfrm>
          <a:prstGeom prst="rect">
            <a:avLst/>
          </a:prstGeom>
          <a:noFill/>
        </p:spPr>
        <p:txBody>
          <a:bodyPr wrap="square" rtlCol="0">
            <a:spAutoFit/>
          </a:bodyPr>
          <a:lstStyle/>
          <a:p>
            <a:r>
              <a:rPr lang="en-US" dirty="0"/>
              <a:t>Rot Pot 1</a:t>
            </a:r>
          </a:p>
        </p:txBody>
      </p:sp>
      <p:sp>
        <p:nvSpPr>
          <p:cNvPr id="10" name="TextBox 9">
            <a:extLst>
              <a:ext uri="{FF2B5EF4-FFF2-40B4-BE49-F238E27FC236}">
                <a16:creationId xmlns:a16="http://schemas.microsoft.com/office/drawing/2014/main" id="{541C8C79-10BE-44B9-A55E-422C99F33372}"/>
              </a:ext>
            </a:extLst>
          </p:cNvPr>
          <p:cNvSpPr txBox="1"/>
          <p:nvPr/>
        </p:nvSpPr>
        <p:spPr>
          <a:xfrm>
            <a:off x="10517217" y="2198186"/>
            <a:ext cx="1579813" cy="646331"/>
          </a:xfrm>
          <a:prstGeom prst="rect">
            <a:avLst/>
          </a:prstGeom>
          <a:noFill/>
        </p:spPr>
        <p:txBody>
          <a:bodyPr wrap="square" rtlCol="0">
            <a:spAutoFit/>
          </a:bodyPr>
          <a:lstStyle/>
          <a:p>
            <a:r>
              <a:rPr lang="en-US" dirty="0"/>
              <a:t>Direction Mode Selector</a:t>
            </a:r>
          </a:p>
        </p:txBody>
      </p:sp>
      <p:sp>
        <p:nvSpPr>
          <p:cNvPr id="11" name="TextBox 10">
            <a:extLst>
              <a:ext uri="{FF2B5EF4-FFF2-40B4-BE49-F238E27FC236}">
                <a16:creationId xmlns:a16="http://schemas.microsoft.com/office/drawing/2014/main" id="{481E938F-F0D1-40C2-B407-842E798D3431}"/>
              </a:ext>
            </a:extLst>
          </p:cNvPr>
          <p:cNvSpPr txBox="1"/>
          <p:nvPr/>
        </p:nvSpPr>
        <p:spPr>
          <a:xfrm>
            <a:off x="6880571" y="5631481"/>
            <a:ext cx="2851731" cy="1200329"/>
          </a:xfrm>
          <a:prstGeom prst="rect">
            <a:avLst/>
          </a:prstGeom>
          <a:solidFill>
            <a:schemeClr val="tx1"/>
          </a:solidFill>
          <a:ln w="19050">
            <a:solidFill>
              <a:schemeClr val="tx1"/>
            </a:solidFill>
          </a:ln>
        </p:spPr>
        <p:txBody>
          <a:bodyPr wrap="square" rtlCol="0">
            <a:spAutoFit/>
          </a:bodyPr>
          <a:lstStyle/>
          <a:p>
            <a:r>
              <a:rPr lang="en-US" dirty="0">
                <a:solidFill>
                  <a:schemeClr val="bg1"/>
                </a:solidFill>
              </a:rPr>
              <a:t>Feed Speed: X.XX mm/min</a:t>
            </a:r>
          </a:p>
          <a:p>
            <a:r>
              <a:rPr lang="en-US" dirty="0">
                <a:solidFill>
                  <a:schemeClr val="bg1"/>
                </a:solidFill>
              </a:rPr>
              <a:t>Tension: YYY grs</a:t>
            </a:r>
          </a:p>
          <a:p>
            <a:r>
              <a:rPr lang="en-US" dirty="0">
                <a:solidFill>
                  <a:schemeClr val="bg1"/>
                </a:solidFill>
              </a:rPr>
              <a:t>Winder Speed: Z.ZZ m/min</a:t>
            </a:r>
          </a:p>
          <a:p>
            <a:r>
              <a:rPr lang="en-US" dirty="0">
                <a:solidFill>
                  <a:schemeClr val="bg1"/>
                </a:solidFill>
              </a:rPr>
              <a:t>Diameter:  WWW um</a:t>
            </a:r>
          </a:p>
        </p:txBody>
      </p:sp>
      <p:cxnSp>
        <p:nvCxnSpPr>
          <p:cNvPr id="13" name="Straight Arrow Connector 12">
            <a:extLst>
              <a:ext uri="{FF2B5EF4-FFF2-40B4-BE49-F238E27FC236}">
                <a16:creationId xmlns:a16="http://schemas.microsoft.com/office/drawing/2014/main" id="{5740C73F-5C0B-42CD-B3B2-C3E0D083B08F}"/>
              </a:ext>
            </a:extLst>
          </p:cNvPr>
          <p:cNvCxnSpPr/>
          <p:nvPr/>
        </p:nvCxnSpPr>
        <p:spPr>
          <a:xfrm flipH="1">
            <a:off x="8210550" y="1571625"/>
            <a:ext cx="2234620" cy="173355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BC7D806-0559-40CB-9B6B-E9A6009FACA6}"/>
              </a:ext>
            </a:extLst>
          </p:cNvPr>
          <p:cNvCxnSpPr>
            <a:cxnSpLocks/>
            <a:stCxn id="8" idx="1"/>
          </p:cNvCxnSpPr>
          <p:nvPr/>
        </p:nvCxnSpPr>
        <p:spPr>
          <a:xfrm flipH="1">
            <a:off x="8620867" y="1984891"/>
            <a:ext cx="1824303" cy="1388031"/>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155EB63-6C3A-4013-8464-E198A5BA1F34}"/>
              </a:ext>
            </a:extLst>
          </p:cNvPr>
          <p:cNvCxnSpPr>
            <a:cxnSpLocks/>
            <a:stCxn id="7" idx="3"/>
          </p:cNvCxnSpPr>
          <p:nvPr/>
        </p:nvCxnSpPr>
        <p:spPr>
          <a:xfrm>
            <a:off x="8067305" y="2342960"/>
            <a:ext cx="410317" cy="85725"/>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547F886-D377-46FE-9EA0-07D9FD993DF9}"/>
              </a:ext>
            </a:extLst>
          </p:cNvPr>
          <p:cNvCxnSpPr>
            <a:cxnSpLocks/>
            <a:stCxn id="10" idx="1"/>
          </p:cNvCxnSpPr>
          <p:nvPr/>
        </p:nvCxnSpPr>
        <p:spPr>
          <a:xfrm flipH="1">
            <a:off x="9732302" y="2521352"/>
            <a:ext cx="784915" cy="646331"/>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0453DEF-E39B-4411-A2DA-719BD19BEE2E}"/>
              </a:ext>
            </a:extLst>
          </p:cNvPr>
          <p:cNvSpPr txBox="1"/>
          <p:nvPr/>
        </p:nvSpPr>
        <p:spPr>
          <a:xfrm>
            <a:off x="2924175" y="5672131"/>
            <a:ext cx="943280" cy="369332"/>
          </a:xfrm>
          <a:prstGeom prst="rect">
            <a:avLst/>
          </a:prstGeom>
          <a:noFill/>
        </p:spPr>
        <p:txBody>
          <a:bodyPr wrap="square" rtlCol="0">
            <a:spAutoFit/>
          </a:bodyPr>
          <a:lstStyle/>
          <a:p>
            <a:r>
              <a:rPr lang="en-US" dirty="0"/>
              <a:t>Digi Pot</a:t>
            </a:r>
          </a:p>
        </p:txBody>
      </p:sp>
      <p:cxnSp>
        <p:nvCxnSpPr>
          <p:cNvPr id="28" name="Straight Arrow Connector 27">
            <a:extLst>
              <a:ext uri="{FF2B5EF4-FFF2-40B4-BE49-F238E27FC236}">
                <a16:creationId xmlns:a16="http://schemas.microsoft.com/office/drawing/2014/main" id="{2E8517CC-4035-482D-9A5E-0DABB038AE92}"/>
              </a:ext>
            </a:extLst>
          </p:cNvPr>
          <p:cNvCxnSpPr>
            <a:cxnSpLocks/>
            <a:stCxn id="27" idx="3"/>
          </p:cNvCxnSpPr>
          <p:nvPr/>
        </p:nvCxnSpPr>
        <p:spPr>
          <a:xfrm>
            <a:off x="3867455" y="5856797"/>
            <a:ext cx="571195"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96A8AE32-D08E-4502-A99A-F985098E3694}"/>
              </a:ext>
            </a:extLst>
          </p:cNvPr>
          <p:cNvSpPr txBox="1"/>
          <p:nvPr/>
        </p:nvSpPr>
        <p:spPr>
          <a:xfrm>
            <a:off x="2762250" y="6370554"/>
            <a:ext cx="1402861" cy="369332"/>
          </a:xfrm>
          <a:prstGeom prst="rect">
            <a:avLst/>
          </a:prstGeom>
          <a:noFill/>
        </p:spPr>
        <p:txBody>
          <a:bodyPr wrap="square" rtlCol="0">
            <a:spAutoFit/>
          </a:bodyPr>
          <a:lstStyle/>
          <a:p>
            <a:r>
              <a:rPr lang="en-US" dirty="0"/>
              <a:t>OLED Display</a:t>
            </a:r>
          </a:p>
        </p:txBody>
      </p:sp>
      <p:cxnSp>
        <p:nvCxnSpPr>
          <p:cNvPr id="32" name="Straight Arrow Connector 31">
            <a:extLst>
              <a:ext uri="{FF2B5EF4-FFF2-40B4-BE49-F238E27FC236}">
                <a16:creationId xmlns:a16="http://schemas.microsoft.com/office/drawing/2014/main" id="{B9DB0D9D-673F-4A79-8973-5D067ECDE928}"/>
              </a:ext>
            </a:extLst>
          </p:cNvPr>
          <p:cNvCxnSpPr>
            <a:cxnSpLocks/>
            <a:stCxn id="31" idx="3"/>
          </p:cNvCxnSpPr>
          <p:nvPr/>
        </p:nvCxnSpPr>
        <p:spPr>
          <a:xfrm>
            <a:off x="4165111" y="6555220"/>
            <a:ext cx="1730864" cy="0"/>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2A258543-6498-4CC4-9BFA-4C9DC8867F79}"/>
              </a:ext>
            </a:extLst>
          </p:cNvPr>
          <p:cNvSpPr txBox="1"/>
          <p:nvPr/>
        </p:nvSpPr>
        <p:spPr>
          <a:xfrm>
            <a:off x="7416220" y="2617424"/>
            <a:ext cx="823913" cy="369332"/>
          </a:xfrm>
          <a:prstGeom prst="rect">
            <a:avLst/>
          </a:prstGeom>
          <a:noFill/>
        </p:spPr>
        <p:txBody>
          <a:bodyPr wrap="square" rtlCol="0">
            <a:spAutoFit/>
          </a:bodyPr>
          <a:lstStyle/>
          <a:p>
            <a:r>
              <a:rPr lang="en-US" dirty="0"/>
              <a:t>Enable</a:t>
            </a:r>
          </a:p>
        </p:txBody>
      </p:sp>
      <p:cxnSp>
        <p:nvCxnSpPr>
          <p:cNvPr id="37" name="Straight Arrow Connector 36">
            <a:extLst>
              <a:ext uri="{FF2B5EF4-FFF2-40B4-BE49-F238E27FC236}">
                <a16:creationId xmlns:a16="http://schemas.microsoft.com/office/drawing/2014/main" id="{0C9E0A9F-0C0B-4184-A731-9AA56ACC6FB0}"/>
              </a:ext>
            </a:extLst>
          </p:cNvPr>
          <p:cNvCxnSpPr>
            <a:cxnSpLocks/>
            <a:stCxn id="36" idx="2"/>
          </p:cNvCxnSpPr>
          <p:nvPr/>
        </p:nvCxnSpPr>
        <p:spPr>
          <a:xfrm flipH="1">
            <a:off x="7621289" y="2986756"/>
            <a:ext cx="206888" cy="154604"/>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17932F3C-BF15-448C-9A11-B2182DE198D6}"/>
              </a:ext>
            </a:extLst>
          </p:cNvPr>
          <p:cNvSpPr txBox="1"/>
          <p:nvPr/>
        </p:nvSpPr>
        <p:spPr>
          <a:xfrm>
            <a:off x="7118512" y="108660"/>
            <a:ext cx="1102359" cy="646331"/>
          </a:xfrm>
          <a:prstGeom prst="rect">
            <a:avLst/>
          </a:prstGeom>
          <a:noFill/>
        </p:spPr>
        <p:txBody>
          <a:bodyPr wrap="square" rtlCol="0">
            <a:spAutoFit/>
          </a:bodyPr>
          <a:lstStyle/>
          <a:p>
            <a:pPr algn="ctr"/>
            <a:r>
              <a:rPr lang="en-US" dirty="0"/>
              <a:t>Limit Switches</a:t>
            </a:r>
          </a:p>
        </p:txBody>
      </p:sp>
      <p:cxnSp>
        <p:nvCxnSpPr>
          <p:cNvPr id="40" name="Straight Arrow Connector 39">
            <a:extLst>
              <a:ext uri="{FF2B5EF4-FFF2-40B4-BE49-F238E27FC236}">
                <a16:creationId xmlns:a16="http://schemas.microsoft.com/office/drawing/2014/main" id="{F1BA6B1B-2DB9-4944-B7E9-9C8088E7FC8A}"/>
              </a:ext>
            </a:extLst>
          </p:cNvPr>
          <p:cNvCxnSpPr>
            <a:cxnSpLocks/>
            <a:stCxn id="39" idx="2"/>
          </p:cNvCxnSpPr>
          <p:nvPr/>
        </p:nvCxnSpPr>
        <p:spPr>
          <a:xfrm flipH="1">
            <a:off x="7416220" y="754991"/>
            <a:ext cx="253472" cy="116855"/>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E93E172-68EC-4EAA-939F-53E2729180B8}"/>
              </a:ext>
            </a:extLst>
          </p:cNvPr>
          <p:cNvCxnSpPr>
            <a:cxnSpLocks/>
            <a:stCxn id="39" idx="2"/>
          </p:cNvCxnSpPr>
          <p:nvPr/>
        </p:nvCxnSpPr>
        <p:spPr>
          <a:xfrm>
            <a:off x="7669692" y="754991"/>
            <a:ext cx="225159" cy="105492"/>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259C5AD1-0A61-4FED-85B5-6222FE229426}"/>
              </a:ext>
            </a:extLst>
          </p:cNvPr>
          <p:cNvSpPr txBox="1"/>
          <p:nvPr/>
        </p:nvSpPr>
        <p:spPr>
          <a:xfrm>
            <a:off x="706120" y="214152"/>
            <a:ext cx="1102359" cy="646331"/>
          </a:xfrm>
          <a:prstGeom prst="rect">
            <a:avLst/>
          </a:prstGeom>
          <a:noFill/>
        </p:spPr>
        <p:txBody>
          <a:bodyPr wrap="square" rtlCol="0">
            <a:spAutoFit/>
          </a:bodyPr>
          <a:lstStyle/>
          <a:p>
            <a:pPr algn="ctr"/>
            <a:r>
              <a:rPr lang="en-US" dirty="0"/>
              <a:t>NEMA 23 Motor</a:t>
            </a:r>
          </a:p>
        </p:txBody>
      </p:sp>
      <p:cxnSp>
        <p:nvCxnSpPr>
          <p:cNvPr id="48" name="Straight Arrow Connector 47">
            <a:extLst>
              <a:ext uri="{FF2B5EF4-FFF2-40B4-BE49-F238E27FC236}">
                <a16:creationId xmlns:a16="http://schemas.microsoft.com/office/drawing/2014/main" id="{2EEA8F2C-3548-4A9F-A337-9E32F6E7540D}"/>
              </a:ext>
            </a:extLst>
          </p:cNvPr>
          <p:cNvCxnSpPr>
            <a:cxnSpLocks/>
            <a:stCxn id="47" idx="2"/>
          </p:cNvCxnSpPr>
          <p:nvPr/>
        </p:nvCxnSpPr>
        <p:spPr>
          <a:xfrm>
            <a:off x="1257300" y="860483"/>
            <a:ext cx="225159" cy="105492"/>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BC18457F-1A12-4FC6-8C14-9E334095497C}"/>
              </a:ext>
            </a:extLst>
          </p:cNvPr>
          <p:cNvSpPr txBox="1"/>
          <p:nvPr/>
        </p:nvSpPr>
        <p:spPr>
          <a:xfrm>
            <a:off x="758906" y="3674575"/>
            <a:ext cx="2113271" cy="369332"/>
          </a:xfrm>
          <a:prstGeom prst="rect">
            <a:avLst/>
          </a:prstGeom>
          <a:noFill/>
        </p:spPr>
        <p:txBody>
          <a:bodyPr wrap="square" rtlCol="0">
            <a:spAutoFit/>
          </a:bodyPr>
          <a:lstStyle/>
          <a:p>
            <a:pPr algn="ctr"/>
            <a:r>
              <a:rPr lang="en-US" dirty="0"/>
              <a:t>+12-24V</a:t>
            </a:r>
            <a:r>
              <a:rPr lang="en-US" baseline="-25000" dirty="0"/>
              <a:t>DC</a:t>
            </a:r>
            <a:r>
              <a:rPr lang="en-US" dirty="0"/>
              <a:t> Adapter</a:t>
            </a:r>
          </a:p>
        </p:txBody>
      </p:sp>
      <p:sp>
        <p:nvSpPr>
          <p:cNvPr id="58" name="TextBox 57">
            <a:extLst>
              <a:ext uri="{FF2B5EF4-FFF2-40B4-BE49-F238E27FC236}">
                <a16:creationId xmlns:a16="http://schemas.microsoft.com/office/drawing/2014/main" id="{1CEBC3BD-A66E-4D63-9CCA-6F1A559F1405}"/>
              </a:ext>
            </a:extLst>
          </p:cNvPr>
          <p:cNvSpPr txBox="1"/>
          <p:nvPr/>
        </p:nvSpPr>
        <p:spPr>
          <a:xfrm>
            <a:off x="3341229" y="135931"/>
            <a:ext cx="3378628" cy="369332"/>
          </a:xfrm>
          <a:prstGeom prst="rect">
            <a:avLst/>
          </a:prstGeom>
          <a:noFill/>
        </p:spPr>
        <p:txBody>
          <a:bodyPr wrap="square" rtlCol="0">
            <a:spAutoFit/>
          </a:bodyPr>
          <a:lstStyle/>
          <a:p>
            <a:r>
              <a:rPr lang="en-US" dirty="0"/>
              <a:t>TB6600 Stepper Motor Controller</a:t>
            </a:r>
          </a:p>
        </p:txBody>
      </p:sp>
      <p:sp>
        <p:nvSpPr>
          <p:cNvPr id="59" name="TextBox 58">
            <a:extLst>
              <a:ext uri="{FF2B5EF4-FFF2-40B4-BE49-F238E27FC236}">
                <a16:creationId xmlns:a16="http://schemas.microsoft.com/office/drawing/2014/main" id="{CFFFD3C6-EBB4-469D-B644-9BDC72CF741B}"/>
              </a:ext>
            </a:extLst>
          </p:cNvPr>
          <p:cNvSpPr txBox="1"/>
          <p:nvPr/>
        </p:nvSpPr>
        <p:spPr>
          <a:xfrm rot="16200000">
            <a:off x="11089378" y="4589928"/>
            <a:ext cx="1518075" cy="646331"/>
          </a:xfrm>
          <a:prstGeom prst="rect">
            <a:avLst/>
          </a:prstGeom>
          <a:noFill/>
        </p:spPr>
        <p:txBody>
          <a:bodyPr wrap="square" rtlCol="0">
            <a:spAutoFit/>
          </a:bodyPr>
          <a:lstStyle/>
          <a:p>
            <a:r>
              <a:rPr lang="en-US" dirty="0"/>
              <a:t>Tensiometer</a:t>
            </a:r>
          </a:p>
          <a:p>
            <a:r>
              <a:rPr lang="en-US" dirty="0"/>
              <a:t>+0-10V Signal</a:t>
            </a:r>
          </a:p>
        </p:txBody>
      </p:sp>
      <p:sp>
        <p:nvSpPr>
          <p:cNvPr id="60" name="TextBox 59">
            <a:extLst>
              <a:ext uri="{FF2B5EF4-FFF2-40B4-BE49-F238E27FC236}">
                <a16:creationId xmlns:a16="http://schemas.microsoft.com/office/drawing/2014/main" id="{E772325A-557F-4782-B74D-451CD4D4A9CD}"/>
              </a:ext>
            </a:extLst>
          </p:cNvPr>
          <p:cNvSpPr txBox="1"/>
          <p:nvPr/>
        </p:nvSpPr>
        <p:spPr>
          <a:xfrm>
            <a:off x="10226174" y="3372922"/>
            <a:ext cx="919538" cy="646331"/>
          </a:xfrm>
          <a:prstGeom prst="rect">
            <a:avLst/>
          </a:prstGeom>
          <a:noFill/>
        </p:spPr>
        <p:txBody>
          <a:bodyPr wrap="square" rtlCol="0">
            <a:spAutoFit/>
          </a:bodyPr>
          <a:lstStyle/>
          <a:p>
            <a:r>
              <a:rPr lang="en-US" dirty="0"/>
              <a:t>Voltage Divider</a:t>
            </a:r>
          </a:p>
        </p:txBody>
      </p:sp>
      <p:sp>
        <p:nvSpPr>
          <p:cNvPr id="61" name="TextBox 60">
            <a:extLst>
              <a:ext uri="{FF2B5EF4-FFF2-40B4-BE49-F238E27FC236}">
                <a16:creationId xmlns:a16="http://schemas.microsoft.com/office/drawing/2014/main" id="{B4739E68-7695-4547-B00B-22371ABC2308}"/>
              </a:ext>
            </a:extLst>
          </p:cNvPr>
          <p:cNvSpPr txBox="1"/>
          <p:nvPr/>
        </p:nvSpPr>
        <p:spPr>
          <a:xfrm>
            <a:off x="9869738" y="5579275"/>
            <a:ext cx="1518075" cy="646331"/>
          </a:xfrm>
          <a:prstGeom prst="rect">
            <a:avLst/>
          </a:prstGeom>
          <a:noFill/>
        </p:spPr>
        <p:txBody>
          <a:bodyPr wrap="square" rtlCol="0">
            <a:spAutoFit/>
          </a:bodyPr>
          <a:lstStyle/>
          <a:p>
            <a:r>
              <a:rPr lang="en-US" dirty="0"/>
              <a:t>Tensiometer</a:t>
            </a:r>
          </a:p>
          <a:p>
            <a:r>
              <a:rPr lang="en-US" dirty="0"/>
              <a:t>+0-5V Signal</a:t>
            </a:r>
          </a:p>
        </p:txBody>
      </p:sp>
      <p:cxnSp>
        <p:nvCxnSpPr>
          <p:cNvPr id="62" name="Straight Arrow Connector 61">
            <a:extLst>
              <a:ext uri="{FF2B5EF4-FFF2-40B4-BE49-F238E27FC236}">
                <a16:creationId xmlns:a16="http://schemas.microsoft.com/office/drawing/2014/main" id="{A0FC4649-B156-4BCE-A548-1B639DEAD16D}"/>
              </a:ext>
            </a:extLst>
          </p:cNvPr>
          <p:cNvCxnSpPr>
            <a:cxnSpLocks/>
            <a:stCxn id="60" idx="2"/>
          </p:cNvCxnSpPr>
          <p:nvPr/>
        </p:nvCxnSpPr>
        <p:spPr>
          <a:xfrm flipH="1">
            <a:off x="10158243" y="4019253"/>
            <a:ext cx="527700" cy="409669"/>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6C52B25-24EA-408A-88A9-9365F4EDE64A}"/>
              </a:ext>
            </a:extLst>
          </p:cNvPr>
          <p:cNvCxnSpPr>
            <a:cxnSpLocks/>
            <a:stCxn id="61" idx="0"/>
          </p:cNvCxnSpPr>
          <p:nvPr/>
        </p:nvCxnSpPr>
        <p:spPr>
          <a:xfrm flipH="1" flipV="1">
            <a:off x="9753769" y="5463652"/>
            <a:ext cx="875007" cy="115623"/>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3313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81327-3CA6-43AF-AFD9-55EF53A29166}"/>
              </a:ext>
            </a:extLst>
          </p:cNvPr>
          <p:cNvSpPr>
            <a:spLocks noGrp="1"/>
          </p:cNvSpPr>
          <p:nvPr>
            <p:ph type="title"/>
          </p:nvPr>
        </p:nvSpPr>
        <p:spPr/>
        <p:txBody>
          <a:bodyPr/>
          <a:lstStyle/>
          <a:p>
            <a:r>
              <a:rPr lang="en-US" dirty="0"/>
              <a:t>High-Density Polyethylene (HDPE)</a:t>
            </a:r>
          </a:p>
        </p:txBody>
      </p:sp>
      <p:graphicFrame>
        <p:nvGraphicFramePr>
          <p:cNvPr id="4" name="Content Placeholder 3">
            <a:extLst>
              <a:ext uri="{FF2B5EF4-FFF2-40B4-BE49-F238E27FC236}">
                <a16:creationId xmlns:a16="http://schemas.microsoft.com/office/drawing/2014/main" id="{A74D1418-EB4A-473C-BEBE-07986FBCE873}"/>
              </a:ext>
            </a:extLst>
          </p:cNvPr>
          <p:cNvGraphicFramePr>
            <a:graphicFrameLocks noGrp="1"/>
          </p:cNvGraphicFramePr>
          <p:nvPr>
            <p:ph idx="1"/>
          </p:nvPr>
        </p:nvGraphicFramePr>
        <p:xfrm>
          <a:off x="838200" y="1825625"/>
          <a:ext cx="5581074" cy="3420238"/>
        </p:xfrm>
        <a:graphic>
          <a:graphicData uri="http://schemas.openxmlformats.org/drawingml/2006/table">
            <a:tbl>
              <a:tblPr/>
              <a:tblGrid>
                <a:gridCol w="2987986">
                  <a:extLst>
                    <a:ext uri="{9D8B030D-6E8A-4147-A177-3AD203B41FA5}">
                      <a16:colId xmlns:a16="http://schemas.microsoft.com/office/drawing/2014/main" val="625887403"/>
                    </a:ext>
                  </a:extLst>
                </a:gridCol>
                <a:gridCol w="2593088">
                  <a:extLst>
                    <a:ext uri="{9D8B030D-6E8A-4147-A177-3AD203B41FA5}">
                      <a16:colId xmlns:a16="http://schemas.microsoft.com/office/drawing/2014/main" val="4042291837"/>
                    </a:ext>
                  </a:extLst>
                </a:gridCol>
              </a:tblGrid>
              <a:tr h="350193">
                <a:tc>
                  <a:txBody>
                    <a:bodyPr/>
                    <a:lstStyle/>
                    <a:p>
                      <a:r>
                        <a:rPr lang="en-US" dirty="0">
                          <a:effectLst/>
                        </a:rPr>
                        <a:t>Density</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effectLst/>
                        </a:rPr>
                        <a:t>961 kg/m</a:t>
                      </a:r>
                      <a:r>
                        <a:rPr lang="en-US" baseline="30000">
                          <a:effectLst/>
                        </a:rPr>
                        <a:t>3</a:t>
                      </a:r>
                      <a:endParaRPr lang="en-US">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908070449"/>
                  </a:ext>
                </a:extLst>
              </a:tr>
              <a:tr h="350193">
                <a:tc>
                  <a:txBody>
                    <a:bodyPr/>
                    <a:lstStyle/>
                    <a:p>
                      <a:r>
                        <a:rPr lang="en-US">
                          <a:effectLst/>
                        </a:rPr>
                        <a:t>Melting point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effectLst/>
                        </a:rPr>
                        <a:t>131.8 °C.</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851822406"/>
                  </a:ext>
                </a:extLst>
              </a:tr>
              <a:tr h="350193">
                <a:tc>
                  <a:txBody>
                    <a:bodyPr/>
                    <a:lstStyle/>
                    <a:p>
                      <a:r>
                        <a:rPr lang="en-US">
                          <a:effectLst/>
                        </a:rPr>
                        <a:t>Temperature of crystallization</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effectLst/>
                        </a:rPr>
                        <a:t>121.9 °C.</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796456272"/>
                  </a:ext>
                </a:extLst>
              </a:tr>
              <a:tr h="350193">
                <a:tc>
                  <a:txBody>
                    <a:bodyPr/>
                    <a:lstStyle/>
                    <a:p>
                      <a:r>
                        <a:rPr lang="en-US" dirty="0">
                          <a:effectLst/>
                        </a:rPr>
                        <a:t>Latent heat of fusion</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188.6 kJ/kg.</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404145190"/>
                  </a:ext>
                </a:extLst>
              </a:tr>
              <a:tr h="612839">
                <a:tc>
                  <a:txBody>
                    <a:bodyPr/>
                    <a:lstStyle/>
                    <a:p>
                      <a:r>
                        <a:rPr lang="en-US" u="none" strike="noStrike" dirty="0">
                          <a:solidFill>
                            <a:schemeClr val="tx1"/>
                          </a:solidFill>
                          <a:effectLst/>
                        </a:rPr>
                        <a:t>Thermal conductivity</a:t>
                      </a:r>
                      <a:endParaRPr lang="en-US" dirty="0">
                        <a:solidFill>
                          <a:schemeClr val="tx1"/>
                        </a:solidFill>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pl-PL" dirty="0">
                          <a:effectLst/>
                        </a:rPr>
                        <a:t>0.54 W/m.°C. at °C.</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951071496"/>
                  </a:ext>
                </a:extLst>
              </a:tr>
              <a:tr h="612839">
                <a:tc>
                  <a:txBody>
                    <a:bodyPr/>
                    <a:lstStyle/>
                    <a:p>
                      <a:r>
                        <a:rPr lang="en-US">
                          <a:effectLst/>
                        </a:rPr>
                        <a:t>Specific heat capacity</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pl-PL">
                          <a:effectLst/>
                        </a:rPr>
                        <a:t>1331 to 2400 J/kg-K</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157396750"/>
                  </a:ext>
                </a:extLst>
              </a:tr>
              <a:tr h="350193">
                <a:tc>
                  <a:txBody>
                    <a:bodyPr/>
                    <a:lstStyle/>
                    <a:p>
                      <a:r>
                        <a:rPr lang="en-US">
                          <a:effectLst/>
                        </a:rPr>
                        <a:t>Specific heat (solid)</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a:effectLst/>
                        </a:rPr>
                        <a:t>2.9 kJ/kg. °C.</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312349409"/>
                  </a:ext>
                </a:extLst>
              </a:tr>
              <a:tr h="350193">
                <a:tc>
                  <a:txBody>
                    <a:bodyPr/>
                    <a:lstStyle/>
                    <a:p>
                      <a:r>
                        <a:rPr lang="en-US" dirty="0">
                          <a:effectLst/>
                        </a:rPr>
                        <a:t>Crystallinity</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61%</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595015551"/>
                  </a:ext>
                </a:extLst>
              </a:tr>
            </a:tbl>
          </a:graphicData>
        </a:graphic>
      </p:graphicFrame>
    </p:spTree>
    <p:extLst>
      <p:ext uri="{BB962C8B-B14F-4D97-AF65-F5344CB8AC3E}">
        <p14:creationId xmlns:p14="http://schemas.microsoft.com/office/powerpoint/2010/main" val="12002053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9FE46-98F0-43A8-8B5B-25FD4D6261AA}"/>
              </a:ext>
            </a:extLst>
          </p:cNvPr>
          <p:cNvSpPr>
            <a:spLocks noGrp="1"/>
          </p:cNvSpPr>
          <p:nvPr>
            <p:ph type="title"/>
          </p:nvPr>
        </p:nvSpPr>
        <p:spPr/>
        <p:txBody>
          <a:bodyPr/>
          <a:lstStyle/>
          <a:p>
            <a:r>
              <a:rPr lang="en-US" dirty="0"/>
              <a:t>Polypropylene (PP)</a:t>
            </a:r>
          </a:p>
        </p:txBody>
      </p:sp>
      <p:pic>
        <p:nvPicPr>
          <p:cNvPr id="2050" name="Picture 2" descr="undefined">
            <a:extLst>
              <a:ext uri="{FF2B5EF4-FFF2-40B4-BE49-F238E27FC236}">
                <a16:creationId xmlns:a16="http://schemas.microsoft.com/office/drawing/2014/main" id="{FD17B31A-CACA-41F7-8981-8DCE3C3ED4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7570" y="2050473"/>
            <a:ext cx="2420648" cy="21655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Content Placeholder 3">
            <a:extLst>
              <a:ext uri="{FF2B5EF4-FFF2-40B4-BE49-F238E27FC236}">
                <a16:creationId xmlns:a16="http://schemas.microsoft.com/office/drawing/2014/main" id="{77C53416-A63C-4DC1-8887-6125DE37C591}"/>
              </a:ext>
            </a:extLst>
          </p:cNvPr>
          <p:cNvGraphicFramePr>
            <a:graphicFrameLocks noGrp="1"/>
          </p:cNvGraphicFramePr>
          <p:nvPr>
            <p:ph idx="1"/>
          </p:nvPr>
        </p:nvGraphicFramePr>
        <p:xfrm>
          <a:off x="838199" y="1825625"/>
          <a:ext cx="6573253" cy="4608958"/>
        </p:xfrm>
        <a:graphic>
          <a:graphicData uri="http://schemas.openxmlformats.org/drawingml/2006/table">
            <a:tbl>
              <a:tblPr/>
              <a:tblGrid>
                <a:gridCol w="3140243">
                  <a:extLst>
                    <a:ext uri="{9D8B030D-6E8A-4147-A177-3AD203B41FA5}">
                      <a16:colId xmlns:a16="http://schemas.microsoft.com/office/drawing/2014/main" val="625887403"/>
                    </a:ext>
                  </a:extLst>
                </a:gridCol>
                <a:gridCol w="3433010">
                  <a:extLst>
                    <a:ext uri="{9D8B030D-6E8A-4147-A177-3AD203B41FA5}">
                      <a16:colId xmlns:a16="http://schemas.microsoft.com/office/drawing/2014/main" val="4042291837"/>
                    </a:ext>
                  </a:extLst>
                </a:gridCol>
              </a:tblGrid>
              <a:tr h="350193">
                <a:tc>
                  <a:txBody>
                    <a:bodyPr/>
                    <a:lstStyle/>
                    <a:p>
                      <a:r>
                        <a:rPr lang="en-US" dirty="0">
                          <a:effectLst/>
                        </a:rPr>
                        <a:t>Density</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0.855 g/cm</a:t>
                      </a:r>
                      <a:r>
                        <a:rPr lang="en-US" baseline="30000" dirty="0">
                          <a:effectLst/>
                        </a:rPr>
                        <a:t>3</a:t>
                      </a:r>
                      <a:r>
                        <a:rPr lang="en-US" baseline="0" dirty="0">
                          <a:effectLst/>
                        </a:rPr>
                        <a:t> (amorphous)</a:t>
                      </a:r>
                    </a:p>
                    <a:p>
                      <a:r>
                        <a:rPr lang="en-US" baseline="0" dirty="0">
                          <a:effectLst/>
                        </a:rPr>
                        <a:t>0.946 g/cm</a:t>
                      </a:r>
                      <a:r>
                        <a:rPr lang="en-US" baseline="30000" dirty="0">
                          <a:effectLst/>
                        </a:rPr>
                        <a:t>3</a:t>
                      </a:r>
                      <a:r>
                        <a:rPr lang="en-US" baseline="0" dirty="0">
                          <a:effectLst/>
                        </a:rPr>
                        <a:t> (crystalline)</a:t>
                      </a:r>
                      <a:endParaRPr lang="en-US"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908070449"/>
                  </a:ext>
                </a:extLst>
              </a:tr>
              <a:tr h="350193">
                <a:tc>
                  <a:txBody>
                    <a:bodyPr/>
                    <a:lstStyle/>
                    <a:p>
                      <a:r>
                        <a:rPr lang="en-US">
                          <a:effectLst/>
                        </a:rPr>
                        <a:t>Melting point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130 – 171°C</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851822406"/>
                  </a:ext>
                </a:extLst>
              </a:tr>
              <a:tr h="350193">
                <a:tc>
                  <a:txBody>
                    <a:bodyPr/>
                    <a:lstStyle/>
                    <a:p>
                      <a:r>
                        <a:rPr lang="en-US" dirty="0">
                          <a:effectLst/>
                        </a:rPr>
                        <a:t>Glass Transition Temperature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 -10°C (amorphous, atactic)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-8°C (semi-crystalline, </a:t>
                      </a:r>
                      <a:r>
                        <a:rPr lang="en-US" dirty="0" err="1">
                          <a:effectLst/>
                        </a:rPr>
                        <a:t>syndiotactic</a:t>
                      </a:r>
                      <a:r>
                        <a:rPr lang="en-US" dirty="0">
                          <a:effectLs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0°C (semi-crystalline, isostatic)</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767833412"/>
                  </a:ext>
                </a:extLst>
              </a:tr>
              <a:tr h="350193">
                <a:tc>
                  <a:txBody>
                    <a:bodyPr/>
                    <a:lstStyle/>
                    <a:p>
                      <a:r>
                        <a:rPr lang="en-US">
                          <a:effectLst/>
                        </a:rPr>
                        <a:t>Temperature of crystallization</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 °C</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796456272"/>
                  </a:ext>
                </a:extLst>
              </a:tr>
              <a:tr h="350193">
                <a:tc>
                  <a:txBody>
                    <a:bodyPr/>
                    <a:lstStyle/>
                    <a:p>
                      <a:r>
                        <a:rPr lang="en-US" dirty="0">
                          <a:effectLst/>
                        </a:rPr>
                        <a:t>Latent heat of fusion</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kJ/kg</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404145190"/>
                  </a:ext>
                </a:extLst>
              </a:tr>
              <a:tr h="612839">
                <a:tc>
                  <a:txBody>
                    <a:bodyPr/>
                    <a:lstStyle/>
                    <a:p>
                      <a:r>
                        <a:rPr lang="en-US" u="none" strike="noStrike" dirty="0">
                          <a:solidFill>
                            <a:schemeClr val="tx1"/>
                          </a:solidFill>
                          <a:effectLst/>
                        </a:rPr>
                        <a:t>Thermal conductivity</a:t>
                      </a:r>
                      <a:endParaRPr lang="en-US" dirty="0">
                        <a:solidFill>
                          <a:schemeClr val="tx1"/>
                        </a:solidFill>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pl-PL" dirty="0">
                          <a:effectLst/>
                        </a:rPr>
                        <a:t>W/m</a:t>
                      </a:r>
                      <a:r>
                        <a:rPr lang="en-US" dirty="0">
                          <a:effectLst/>
                        </a:rPr>
                        <a:t>-K</a:t>
                      </a:r>
                      <a:endParaRPr lang="pl-PL"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951071496"/>
                  </a:ext>
                </a:extLst>
              </a:tr>
              <a:tr h="612839">
                <a:tc>
                  <a:txBody>
                    <a:bodyPr/>
                    <a:lstStyle/>
                    <a:p>
                      <a:r>
                        <a:rPr lang="en-US">
                          <a:effectLst/>
                        </a:rPr>
                        <a:t>Specific heat capacity</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pl-PL" dirty="0">
                          <a:effectLst/>
                        </a:rPr>
                        <a:t>J/kg-K</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157396750"/>
                  </a:ext>
                </a:extLst>
              </a:tr>
              <a:tr h="350193">
                <a:tc>
                  <a:txBody>
                    <a:bodyPr/>
                    <a:lstStyle/>
                    <a:p>
                      <a:r>
                        <a:rPr lang="en-US">
                          <a:effectLst/>
                        </a:rPr>
                        <a:t>Specific heat (solid)</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kJ/kg-K</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312349409"/>
                  </a:ext>
                </a:extLst>
              </a:tr>
              <a:tr h="350193">
                <a:tc>
                  <a:txBody>
                    <a:bodyPr/>
                    <a:lstStyle/>
                    <a:p>
                      <a:r>
                        <a:rPr lang="en-US" dirty="0">
                          <a:effectLst/>
                        </a:rPr>
                        <a:t>Crystallinity</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595015551"/>
                  </a:ext>
                </a:extLst>
              </a:tr>
            </a:tbl>
          </a:graphicData>
        </a:graphic>
      </p:graphicFrame>
    </p:spTree>
    <p:extLst>
      <p:ext uri="{BB962C8B-B14F-4D97-AF65-F5344CB8AC3E}">
        <p14:creationId xmlns:p14="http://schemas.microsoft.com/office/powerpoint/2010/main" val="2585880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81327-3CA6-43AF-AFD9-55EF53A29166}"/>
              </a:ext>
            </a:extLst>
          </p:cNvPr>
          <p:cNvSpPr>
            <a:spLocks noGrp="1"/>
          </p:cNvSpPr>
          <p:nvPr>
            <p:ph type="title"/>
          </p:nvPr>
        </p:nvSpPr>
        <p:spPr/>
        <p:txBody>
          <a:bodyPr/>
          <a:lstStyle/>
          <a:p>
            <a:r>
              <a:rPr lang="en-US" dirty="0"/>
              <a:t>Polylactic Acid (PLA)</a:t>
            </a:r>
          </a:p>
        </p:txBody>
      </p:sp>
      <p:graphicFrame>
        <p:nvGraphicFramePr>
          <p:cNvPr id="4" name="Content Placeholder 3">
            <a:extLst>
              <a:ext uri="{FF2B5EF4-FFF2-40B4-BE49-F238E27FC236}">
                <a16:creationId xmlns:a16="http://schemas.microsoft.com/office/drawing/2014/main" id="{A74D1418-EB4A-473C-BEBE-07986FBCE873}"/>
              </a:ext>
            </a:extLst>
          </p:cNvPr>
          <p:cNvGraphicFramePr>
            <a:graphicFrameLocks noGrp="1"/>
          </p:cNvGraphicFramePr>
          <p:nvPr>
            <p:ph idx="1"/>
          </p:nvPr>
        </p:nvGraphicFramePr>
        <p:xfrm>
          <a:off x="838200" y="1825625"/>
          <a:ext cx="5581074" cy="3785998"/>
        </p:xfrm>
        <a:graphic>
          <a:graphicData uri="http://schemas.openxmlformats.org/drawingml/2006/table">
            <a:tbl>
              <a:tblPr/>
              <a:tblGrid>
                <a:gridCol w="2987986">
                  <a:extLst>
                    <a:ext uri="{9D8B030D-6E8A-4147-A177-3AD203B41FA5}">
                      <a16:colId xmlns:a16="http://schemas.microsoft.com/office/drawing/2014/main" val="625887403"/>
                    </a:ext>
                  </a:extLst>
                </a:gridCol>
                <a:gridCol w="2593088">
                  <a:extLst>
                    <a:ext uri="{9D8B030D-6E8A-4147-A177-3AD203B41FA5}">
                      <a16:colId xmlns:a16="http://schemas.microsoft.com/office/drawing/2014/main" val="4042291837"/>
                    </a:ext>
                  </a:extLst>
                </a:gridCol>
              </a:tblGrid>
              <a:tr h="350193">
                <a:tc>
                  <a:txBody>
                    <a:bodyPr/>
                    <a:lstStyle/>
                    <a:p>
                      <a:r>
                        <a:rPr lang="en-US" dirty="0">
                          <a:effectLst/>
                        </a:rPr>
                        <a:t>Density</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 kg/m</a:t>
                      </a:r>
                      <a:r>
                        <a:rPr lang="en-US" baseline="30000" dirty="0">
                          <a:effectLst/>
                        </a:rPr>
                        <a:t>3</a:t>
                      </a:r>
                      <a:endParaRPr lang="en-US"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908070449"/>
                  </a:ext>
                </a:extLst>
              </a:tr>
              <a:tr h="350193">
                <a:tc>
                  <a:txBody>
                    <a:bodyPr/>
                    <a:lstStyle/>
                    <a:p>
                      <a:r>
                        <a:rPr lang="en-US">
                          <a:effectLst/>
                        </a:rPr>
                        <a:t>Melting point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°C</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851822406"/>
                  </a:ext>
                </a:extLst>
              </a:tr>
              <a:tr h="350193">
                <a:tc>
                  <a:txBody>
                    <a:bodyPr/>
                    <a:lstStyle/>
                    <a:p>
                      <a:r>
                        <a:rPr lang="en-US" dirty="0">
                          <a:effectLst/>
                        </a:rPr>
                        <a:t>Glass Transition Temperature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°C</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160712567"/>
                  </a:ext>
                </a:extLst>
              </a:tr>
              <a:tr h="350193">
                <a:tc>
                  <a:txBody>
                    <a:bodyPr/>
                    <a:lstStyle/>
                    <a:p>
                      <a:r>
                        <a:rPr lang="en-US">
                          <a:effectLst/>
                        </a:rPr>
                        <a:t>Temperature of crystallization</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°C</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796456272"/>
                  </a:ext>
                </a:extLst>
              </a:tr>
              <a:tr h="350193">
                <a:tc>
                  <a:txBody>
                    <a:bodyPr/>
                    <a:lstStyle/>
                    <a:p>
                      <a:r>
                        <a:rPr lang="en-US" dirty="0">
                          <a:effectLst/>
                        </a:rPr>
                        <a:t>Latent heat of fusion</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kJ/kg</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404145190"/>
                  </a:ext>
                </a:extLst>
              </a:tr>
              <a:tr h="612839">
                <a:tc>
                  <a:txBody>
                    <a:bodyPr/>
                    <a:lstStyle/>
                    <a:p>
                      <a:r>
                        <a:rPr lang="en-US" u="none" strike="noStrike" dirty="0">
                          <a:solidFill>
                            <a:schemeClr val="tx1"/>
                          </a:solidFill>
                          <a:effectLst/>
                        </a:rPr>
                        <a:t>Thermal conductivity</a:t>
                      </a:r>
                      <a:endParaRPr lang="en-US" dirty="0">
                        <a:solidFill>
                          <a:schemeClr val="tx1"/>
                        </a:solidFill>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pl-PL" dirty="0">
                          <a:effectLst/>
                        </a:rPr>
                        <a:t>W/m</a:t>
                      </a:r>
                      <a:r>
                        <a:rPr lang="en-US" dirty="0">
                          <a:effectLst/>
                        </a:rPr>
                        <a:t>-K</a:t>
                      </a:r>
                      <a:endParaRPr lang="pl-PL"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951071496"/>
                  </a:ext>
                </a:extLst>
              </a:tr>
              <a:tr h="612839">
                <a:tc>
                  <a:txBody>
                    <a:bodyPr/>
                    <a:lstStyle/>
                    <a:p>
                      <a:r>
                        <a:rPr lang="en-US">
                          <a:effectLst/>
                        </a:rPr>
                        <a:t>Specific heat capacity</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pl-PL" dirty="0">
                          <a:effectLst/>
                        </a:rPr>
                        <a:t>J/kg-K</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157396750"/>
                  </a:ext>
                </a:extLst>
              </a:tr>
              <a:tr h="350193">
                <a:tc>
                  <a:txBody>
                    <a:bodyPr/>
                    <a:lstStyle/>
                    <a:p>
                      <a:r>
                        <a:rPr lang="en-US">
                          <a:effectLst/>
                        </a:rPr>
                        <a:t>Specific heat (solid)</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kJ/kg-K</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312349409"/>
                  </a:ext>
                </a:extLst>
              </a:tr>
              <a:tr h="350193">
                <a:tc>
                  <a:txBody>
                    <a:bodyPr/>
                    <a:lstStyle/>
                    <a:p>
                      <a:r>
                        <a:rPr lang="en-US" dirty="0">
                          <a:effectLst/>
                        </a:rPr>
                        <a:t>Crystallinity</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595015551"/>
                  </a:ext>
                </a:extLst>
              </a:tr>
            </a:tbl>
          </a:graphicData>
        </a:graphic>
      </p:graphicFrame>
    </p:spTree>
    <p:extLst>
      <p:ext uri="{BB962C8B-B14F-4D97-AF65-F5344CB8AC3E}">
        <p14:creationId xmlns:p14="http://schemas.microsoft.com/office/powerpoint/2010/main" val="24951173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81327-3CA6-43AF-AFD9-55EF53A29166}"/>
              </a:ext>
            </a:extLst>
          </p:cNvPr>
          <p:cNvSpPr>
            <a:spLocks noGrp="1"/>
          </p:cNvSpPr>
          <p:nvPr>
            <p:ph type="title"/>
          </p:nvPr>
        </p:nvSpPr>
        <p:spPr/>
        <p:txBody>
          <a:bodyPr/>
          <a:lstStyle/>
          <a:p>
            <a:r>
              <a:rPr lang="en-US" dirty="0"/>
              <a:t>Polyethylene Terephthalate Glycol (PETG)</a:t>
            </a:r>
          </a:p>
        </p:txBody>
      </p:sp>
      <p:graphicFrame>
        <p:nvGraphicFramePr>
          <p:cNvPr id="4" name="Content Placeholder 3">
            <a:extLst>
              <a:ext uri="{FF2B5EF4-FFF2-40B4-BE49-F238E27FC236}">
                <a16:creationId xmlns:a16="http://schemas.microsoft.com/office/drawing/2014/main" id="{A74D1418-EB4A-473C-BEBE-07986FBCE873}"/>
              </a:ext>
            </a:extLst>
          </p:cNvPr>
          <p:cNvGraphicFramePr>
            <a:graphicFrameLocks noGrp="1"/>
          </p:cNvGraphicFramePr>
          <p:nvPr>
            <p:ph idx="1"/>
          </p:nvPr>
        </p:nvGraphicFramePr>
        <p:xfrm>
          <a:off x="838200" y="1825625"/>
          <a:ext cx="5581074" cy="3785998"/>
        </p:xfrm>
        <a:graphic>
          <a:graphicData uri="http://schemas.openxmlformats.org/drawingml/2006/table">
            <a:tbl>
              <a:tblPr/>
              <a:tblGrid>
                <a:gridCol w="2987986">
                  <a:extLst>
                    <a:ext uri="{9D8B030D-6E8A-4147-A177-3AD203B41FA5}">
                      <a16:colId xmlns:a16="http://schemas.microsoft.com/office/drawing/2014/main" val="625887403"/>
                    </a:ext>
                  </a:extLst>
                </a:gridCol>
                <a:gridCol w="2593088">
                  <a:extLst>
                    <a:ext uri="{9D8B030D-6E8A-4147-A177-3AD203B41FA5}">
                      <a16:colId xmlns:a16="http://schemas.microsoft.com/office/drawing/2014/main" val="4042291837"/>
                    </a:ext>
                  </a:extLst>
                </a:gridCol>
              </a:tblGrid>
              <a:tr h="350193">
                <a:tc>
                  <a:txBody>
                    <a:bodyPr/>
                    <a:lstStyle/>
                    <a:p>
                      <a:r>
                        <a:rPr lang="en-US" dirty="0">
                          <a:effectLst/>
                        </a:rPr>
                        <a:t>Density</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 kg/m</a:t>
                      </a:r>
                      <a:r>
                        <a:rPr lang="en-US" baseline="30000" dirty="0">
                          <a:effectLst/>
                        </a:rPr>
                        <a:t>3</a:t>
                      </a:r>
                      <a:endParaRPr lang="en-US"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908070449"/>
                  </a:ext>
                </a:extLst>
              </a:tr>
              <a:tr h="350193">
                <a:tc>
                  <a:txBody>
                    <a:bodyPr/>
                    <a:lstStyle/>
                    <a:p>
                      <a:r>
                        <a:rPr lang="en-US">
                          <a:effectLst/>
                        </a:rPr>
                        <a:t>Melting point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°C</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851822406"/>
                  </a:ext>
                </a:extLst>
              </a:tr>
              <a:tr h="350193">
                <a:tc>
                  <a:txBody>
                    <a:bodyPr/>
                    <a:lstStyle/>
                    <a:p>
                      <a:r>
                        <a:rPr lang="en-US" dirty="0">
                          <a:effectLst/>
                        </a:rPr>
                        <a:t>Glass Transition Temperature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°C</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160712567"/>
                  </a:ext>
                </a:extLst>
              </a:tr>
              <a:tr h="350193">
                <a:tc>
                  <a:txBody>
                    <a:bodyPr/>
                    <a:lstStyle/>
                    <a:p>
                      <a:r>
                        <a:rPr lang="en-US">
                          <a:effectLst/>
                        </a:rPr>
                        <a:t>Temperature of crystallization</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°C</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796456272"/>
                  </a:ext>
                </a:extLst>
              </a:tr>
              <a:tr h="350193">
                <a:tc>
                  <a:txBody>
                    <a:bodyPr/>
                    <a:lstStyle/>
                    <a:p>
                      <a:r>
                        <a:rPr lang="en-US" dirty="0">
                          <a:effectLst/>
                        </a:rPr>
                        <a:t>Latent heat of fusion</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kJ/kg</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404145190"/>
                  </a:ext>
                </a:extLst>
              </a:tr>
              <a:tr h="612839">
                <a:tc>
                  <a:txBody>
                    <a:bodyPr/>
                    <a:lstStyle/>
                    <a:p>
                      <a:r>
                        <a:rPr lang="en-US" u="none" strike="noStrike" dirty="0">
                          <a:solidFill>
                            <a:schemeClr val="tx1"/>
                          </a:solidFill>
                          <a:effectLst/>
                        </a:rPr>
                        <a:t>Thermal conductivity</a:t>
                      </a:r>
                      <a:endParaRPr lang="en-US" dirty="0">
                        <a:solidFill>
                          <a:schemeClr val="tx1"/>
                        </a:solidFill>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pl-PL" dirty="0">
                          <a:effectLst/>
                        </a:rPr>
                        <a:t>W/m</a:t>
                      </a:r>
                      <a:r>
                        <a:rPr lang="en-US" dirty="0">
                          <a:effectLst/>
                        </a:rPr>
                        <a:t>-K</a:t>
                      </a:r>
                      <a:endParaRPr lang="pl-PL"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951071496"/>
                  </a:ext>
                </a:extLst>
              </a:tr>
              <a:tr h="612839">
                <a:tc>
                  <a:txBody>
                    <a:bodyPr/>
                    <a:lstStyle/>
                    <a:p>
                      <a:r>
                        <a:rPr lang="en-US">
                          <a:effectLst/>
                        </a:rPr>
                        <a:t>Specific heat capacity</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pl-PL" dirty="0">
                          <a:effectLst/>
                        </a:rPr>
                        <a:t>J/kg-K</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157396750"/>
                  </a:ext>
                </a:extLst>
              </a:tr>
              <a:tr h="350193">
                <a:tc>
                  <a:txBody>
                    <a:bodyPr/>
                    <a:lstStyle/>
                    <a:p>
                      <a:r>
                        <a:rPr lang="en-US">
                          <a:effectLst/>
                        </a:rPr>
                        <a:t>Specific heat (solid)</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kJ/kg-K</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312349409"/>
                  </a:ext>
                </a:extLst>
              </a:tr>
              <a:tr h="350193">
                <a:tc>
                  <a:txBody>
                    <a:bodyPr/>
                    <a:lstStyle/>
                    <a:p>
                      <a:r>
                        <a:rPr lang="en-US" dirty="0">
                          <a:effectLst/>
                        </a:rPr>
                        <a:t>Crystallinity</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595015551"/>
                  </a:ext>
                </a:extLst>
              </a:tr>
            </a:tbl>
          </a:graphicData>
        </a:graphic>
      </p:graphicFrame>
    </p:spTree>
    <p:extLst>
      <p:ext uri="{BB962C8B-B14F-4D97-AF65-F5344CB8AC3E}">
        <p14:creationId xmlns:p14="http://schemas.microsoft.com/office/powerpoint/2010/main" val="12467935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81327-3CA6-43AF-AFD9-55EF53A29166}"/>
              </a:ext>
            </a:extLst>
          </p:cNvPr>
          <p:cNvSpPr>
            <a:spLocks noGrp="1"/>
          </p:cNvSpPr>
          <p:nvPr>
            <p:ph type="title"/>
          </p:nvPr>
        </p:nvSpPr>
        <p:spPr/>
        <p:txBody>
          <a:bodyPr/>
          <a:lstStyle/>
          <a:p>
            <a:r>
              <a:rPr lang="en-US" dirty="0"/>
              <a:t>Styrene-Ethylene-Butylene-Styrene (SEBS)</a:t>
            </a:r>
          </a:p>
        </p:txBody>
      </p:sp>
      <p:graphicFrame>
        <p:nvGraphicFramePr>
          <p:cNvPr id="4" name="Content Placeholder 3">
            <a:extLst>
              <a:ext uri="{FF2B5EF4-FFF2-40B4-BE49-F238E27FC236}">
                <a16:creationId xmlns:a16="http://schemas.microsoft.com/office/drawing/2014/main" id="{A74D1418-EB4A-473C-BEBE-07986FBCE873}"/>
              </a:ext>
            </a:extLst>
          </p:cNvPr>
          <p:cNvGraphicFramePr>
            <a:graphicFrameLocks noGrp="1"/>
          </p:cNvGraphicFramePr>
          <p:nvPr>
            <p:ph idx="1"/>
          </p:nvPr>
        </p:nvGraphicFramePr>
        <p:xfrm>
          <a:off x="838200" y="1825625"/>
          <a:ext cx="5581074" cy="3785998"/>
        </p:xfrm>
        <a:graphic>
          <a:graphicData uri="http://schemas.openxmlformats.org/drawingml/2006/table">
            <a:tbl>
              <a:tblPr/>
              <a:tblGrid>
                <a:gridCol w="2987986">
                  <a:extLst>
                    <a:ext uri="{9D8B030D-6E8A-4147-A177-3AD203B41FA5}">
                      <a16:colId xmlns:a16="http://schemas.microsoft.com/office/drawing/2014/main" val="625887403"/>
                    </a:ext>
                  </a:extLst>
                </a:gridCol>
                <a:gridCol w="2593088">
                  <a:extLst>
                    <a:ext uri="{9D8B030D-6E8A-4147-A177-3AD203B41FA5}">
                      <a16:colId xmlns:a16="http://schemas.microsoft.com/office/drawing/2014/main" val="4042291837"/>
                    </a:ext>
                  </a:extLst>
                </a:gridCol>
              </a:tblGrid>
              <a:tr h="350193">
                <a:tc>
                  <a:txBody>
                    <a:bodyPr/>
                    <a:lstStyle/>
                    <a:p>
                      <a:r>
                        <a:rPr lang="en-US" dirty="0">
                          <a:effectLst/>
                        </a:rPr>
                        <a:t>Density</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 kg/m</a:t>
                      </a:r>
                      <a:r>
                        <a:rPr lang="en-US" baseline="30000" dirty="0">
                          <a:effectLst/>
                        </a:rPr>
                        <a:t>3</a:t>
                      </a:r>
                      <a:endParaRPr lang="en-US"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908070449"/>
                  </a:ext>
                </a:extLst>
              </a:tr>
              <a:tr h="350193">
                <a:tc>
                  <a:txBody>
                    <a:bodyPr/>
                    <a:lstStyle/>
                    <a:p>
                      <a:r>
                        <a:rPr lang="en-US">
                          <a:effectLst/>
                        </a:rPr>
                        <a:t>Melting point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°C</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1851822406"/>
                  </a:ext>
                </a:extLst>
              </a:tr>
              <a:tr h="350193">
                <a:tc>
                  <a:txBody>
                    <a:bodyPr/>
                    <a:lstStyle/>
                    <a:p>
                      <a:r>
                        <a:rPr lang="en-US" dirty="0">
                          <a:effectLst/>
                        </a:rPr>
                        <a:t>Glass Transition Temperature</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°C</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4160712567"/>
                  </a:ext>
                </a:extLst>
              </a:tr>
              <a:tr h="350193">
                <a:tc>
                  <a:txBody>
                    <a:bodyPr/>
                    <a:lstStyle/>
                    <a:p>
                      <a:r>
                        <a:rPr lang="en-US">
                          <a:effectLst/>
                        </a:rPr>
                        <a:t>Temperature of crystallization</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°C</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3796456272"/>
                  </a:ext>
                </a:extLst>
              </a:tr>
              <a:tr h="350193">
                <a:tc>
                  <a:txBody>
                    <a:bodyPr/>
                    <a:lstStyle/>
                    <a:p>
                      <a:r>
                        <a:rPr lang="en-US" dirty="0">
                          <a:effectLst/>
                        </a:rPr>
                        <a:t>Latent heat of fusion</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kJ/kg</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404145190"/>
                  </a:ext>
                </a:extLst>
              </a:tr>
              <a:tr h="612839">
                <a:tc>
                  <a:txBody>
                    <a:bodyPr/>
                    <a:lstStyle/>
                    <a:p>
                      <a:r>
                        <a:rPr lang="en-US" u="none" strike="noStrike" dirty="0">
                          <a:solidFill>
                            <a:schemeClr val="tx1"/>
                          </a:solidFill>
                          <a:effectLst/>
                        </a:rPr>
                        <a:t>Thermal conductivity</a:t>
                      </a:r>
                      <a:endParaRPr lang="en-US" dirty="0">
                        <a:solidFill>
                          <a:schemeClr val="tx1"/>
                        </a:solidFill>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pl-PL" dirty="0">
                          <a:effectLst/>
                        </a:rPr>
                        <a:t>W/m</a:t>
                      </a:r>
                      <a:r>
                        <a:rPr lang="en-US" dirty="0">
                          <a:effectLst/>
                        </a:rPr>
                        <a:t>-K</a:t>
                      </a:r>
                      <a:endParaRPr lang="pl-PL" dirty="0">
                        <a:effectLst/>
                      </a:endParaRP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951071496"/>
                  </a:ext>
                </a:extLst>
              </a:tr>
              <a:tr h="612839">
                <a:tc>
                  <a:txBody>
                    <a:bodyPr/>
                    <a:lstStyle/>
                    <a:p>
                      <a:r>
                        <a:rPr lang="en-US">
                          <a:effectLst/>
                        </a:rPr>
                        <a:t>Specific heat capacity</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pl-PL" dirty="0">
                          <a:effectLst/>
                        </a:rPr>
                        <a:t>J/kg-K</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157396750"/>
                  </a:ext>
                </a:extLst>
              </a:tr>
              <a:tr h="350193">
                <a:tc>
                  <a:txBody>
                    <a:bodyPr/>
                    <a:lstStyle/>
                    <a:p>
                      <a:r>
                        <a:rPr lang="en-US">
                          <a:effectLst/>
                        </a:rPr>
                        <a:t>Specific heat (solid)</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kJ/kg-K</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312349409"/>
                  </a:ext>
                </a:extLst>
              </a:tr>
              <a:tr h="350193">
                <a:tc>
                  <a:txBody>
                    <a:bodyPr/>
                    <a:lstStyle/>
                    <a:p>
                      <a:r>
                        <a:rPr lang="en-US" dirty="0">
                          <a:effectLst/>
                        </a:rPr>
                        <a:t>Crystallinity</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r>
                        <a:rPr lang="en-US" dirty="0">
                          <a:effectLst/>
                        </a:rPr>
                        <a:t>%</a:t>
                      </a:r>
                    </a:p>
                  </a:txBody>
                  <a:tcPr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extLst>
                  <a:ext uri="{0D108BD9-81ED-4DB2-BD59-A6C34878D82A}">
                    <a16:rowId xmlns:a16="http://schemas.microsoft.com/office/drawing/2014/main" val="2595015551"/>
                  </a:ext>
                </a:extLst>
              </a:tr>
            </a:tbl>
          </a:graphicData>
        </a:graphic>
      </p:graphicFrame>
    </p:spTree>
    <p:extLst>
      <p:ext uri="{BB962C8B-B14F-4D97-AF65-F5344CB8AC3E}">
        <p14:creationId xmlns:p14="http://schemas.microsoft.com/office/powerpoint/2010/main" val="36986689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A9DAE4-1B5B-B56A-41A6-838604A86853}"/>
            </a:ext>
          </a:extLst>
        </p:cNvPr>
        <p:cNvGrpSpPr/>
        <p:nvPr/>
      </p:nvGrpSpPr>
      <p:grpSpPr>
        <a:xfrm>
          <a:off x="0" y="0"/>
          <a:ext cx="0" cy="0"/>
          <a:chOff x="0" y="0"/>
          <a:chExt cx="0" cy="0"/>
        </a:xfrm>
      </p:grpSpPr>
      <p:grpSp>
        <p:nvGrpSpPr>
          <p:cNvPr id="20" name="Group 19">
            <a:extLst>
              <a:ext uri="{FF2B5EF4-FFF2-40B4-BE49-F238E27FC236}">
                <a16:creationId xmlns:a16="http://schemas.microsoft.com/office/drawing/2014/main" id="{81C1D889-06E2-0890-A73C-996A8ED68B9E}"/>
              </a:ext>
            </a:extLst>
          </p:cNvPr>
          <p:cNvGrpSpPr/>
          <p:nvPr/>
        </p:nvGrpSpPr>
        <p:grpSpPr>
          <a:xfrm>
            <a:off x="7254240" y="2125514"/>
            <a:ext cx="4197514" cy="2418291"/>
            <a:chOff x="4256217" y="1690688"/>
            <a:chExt cx="7935783" cy="4572000"/>
          </a:xfrm>
        </p:grpSpPr>
        <p:sp>
          <p:nvSpPr>
            <p:cNvPr id="4" name="Content Placeholder 2">
              <a:extLst>
                <a:ext uri="{FF2B5EF4-FFF2-40B4-BE49-F238E27FC236}">
                  <a16:creationId xmlns:a16="http://schemas.microsoft.com/office/drawing/2014/main" id="{9B5823CD-DC2B-60E1-97F4-459F33EA33F8}"/>
                </a:ext>
              </a:extLst>
            </p:cNvPr>
            <p:cNvSpPr txBox="1">
              <a:spLocks/>
            </p:cNvSpPr>
            <p:nvPr/>
          </p:nvSpPr>
          <p:spPr>
            <a:xfrm>
              <a:off x="8448368" y="3582800"/>
              <a:ext cx="3743632" cy="524285"/>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dirty="0"/>
                <a:t>Current temperature</a:t>
              </a:r>
            </a:p>
          </p:txBody>
        </p:sp>
        <p:sp>
          <p:nvSpPr>
            <p:cNvPr id="5" name="Content Placeholder 2">
              <a:extLst>
                <a:ext uri="{FF2B5EF4-FFF2-40B4-BE49-F238E27FC236}">
                  <a16:creationId xmlns:a16="http://schemas.microsoft.com/office/drawing/2014/main" id="{9D63E0B2-B14C-DFF0-021C-0B6461549E54}"/>
                </a:ext>
              </a:extLst>
            </p:cNvPr>
            <p:cNvSpPr txBox="1">
              <a:spLocks/>
            </p:cNvSpPr>
            <p:nvPr/>
          </p:nvSpPr>
          <p:spPr>
            <a:xfrm>
              <a:off x="8448368" y="5241739"/>
              <a:ext cx="3743632" cy="524285"/>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dirty="0"/>
                <a:t>Adjust target</a:t>
              </a:r>
            </a:p>
          </p:txBody>
        </p:sp>
        <p:pic>
          <p:nvPicPr>
            <p:cNvPr id="1026" name="Picture 2" descr="DISCONTINUED: EZ-ZONE® PM Panel Mount Controller | Watlow">
              <a:extLst>
                <a:ext uri="{FF2B5EF4-FFF2-40B4-BE49-F238E27FC236}">
                  <a16:creationId xmlns:a16="http://schemas.microsoft.com/office/drawing/2014/main" id="{D0EBC516-3C1B-357B-8C33-FF5766D008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6217" y="1690688"/>
              <a:ext cx="4572000" cy="4572000"/>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63CEDBAE-70F3-AB35-7CB9-649BB4964618}"/>
                </a:ext>
              </a:extLst>
            </p:cNvPr>
            <p:cNvSpPr/>
            <p:nvPr/>
          </p:nvSpPr>
          <p:spPr>
            <a:xfrm>
              <a:off x="7122948" y="4856489"/>
              <a:ext cx="573932" cy="573932"/>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Oval 6">
              <a:extLst>
                <a:ext uri="{FF2B5EF4-FFF2-40B4-BE49-F238E27FC236}">
                  <a16:creationId xmlns:a16="http://schemas.microsoft.com/office/drawing/2014/main" id="{54D94EC0-CF03-1D0A-BE6B-042D5D019CC8}"/>
                </a:ext>
              </a:extLst>
            </p:cNvPr>
            <p:cNvSpPr/>
            <p:nvPr/>
          </p:nvSpPr>
          <p:spPr>
            <a:xfrm>
              <a:off x="7132676" y="5418721"/>
              <a:ext cx="573932" cy="573932"/>
            </a:xfrm>
            <a:prstGeom prst="ellipse">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9" name="Straight Connector 8">
              <a:extLst>
                <a:ext uri="{FF2B5EF4-FFF2-40B4-BE49-F238E27FC236}">
                  <a16:creationId xmlns:a16="http://schemas.microsoft.com/office/drawing/2014/main" id="{B251686B-A8B7-636B-1A3C-493C596A4A45}"/>
                </a:ext>
              </a:extLst>
            </p:cNvPr>
            <p:cNvCxnSpPr>
              <a:stCxn id="6" idx="6"/>
            </p:cNvCxnSpPr>
            <p:nvPr/>
          </p:nvCxnSpPr>
          <p:spPr>
            <a:xfrm>
              <a:off x="7696880" y="5143455"/>
              <a:ext cx="751488" cy="27526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3E1F44C-3069-2580-C088-385F3CEA232F}"/>
                </a:ext>
              </a:extLst>
            </p:cNvPr>
            <p:cNvCxnSpPr>
              <a:cxnSpLocks/>
              <a:stCxn id="7" idx="6"/>
            </p:cNvCxnSpPr>
            <p:nvPr/>
          </p:nvCxnSpPr>
          <p:spPr>
            <a:xfrm flipV="1">
              <a:off x="7706608" y="5512686"/>
              <a:ext cx="741760" cy="19300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936FEC8-8D97-99F2-297D-D451A0AA5E9E}"/>
                </a:ext>
              </a:extLst>
            </p:cNvPr>
            <p:cNvCxnSpPr>
              <a:cxnSpLocks/>
            </p:cNvCxnSpPr>
            <p:nvPr/>
          </p:nvCxnSpPr>
          <p:spPr>
            <a:xfrm>
              <a:off x="7330864" y="4449440"/>
              <a:ext cx="1117504"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8B02094-9E0E-3B9D-A5F5-B24CCA196A71}"/>
                </a:ext>
              </a:extLst>
            </p:cNvPr>
            <p:cNvCxnSpPr>
              <a:cxnSpLocks/>
            </p:cNvCxnSpPr>
            <p:nvPr/>
          </p:nvCxnSpPr>
          <p:spPr>
            <a:xfrm>
              <a:off x="7330864" y="3836598"/>
              <a:ext cx="1117504"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79B7F2D6-605D-F91E-F5AB-A4A193B20D26}"/>
                </a:ext>
              </a:extLst>
            </p:cNvPr>
            <p:cNvSpPr txBox="1">
              <a:spLocks/>
            </p:cNvSpPr>
            <p:nvPr/>
          </p:nvSpPr>
          <p:spPr>
            <a:xfrm>
              <a:off x="8448368" y="4179442"/>
              <a:ext cx="3743632" cy="524285"/>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dirty="0"/>
                <a:t>Target temperature</a:t>
              </a:r>
            </a:p>
          </p:txBody>
        </p:sp>
      </p:grpSp>
      <p:sp>
        <p:nvSpPr>
          <p:cNvPr id="22" name="AutoShape 6" descr="s-l1600.webp (640×480)">
            <a:extLst>
              <a:ext uri="{FF2B5EF4-FFF2-40B4-BE49-F238E27FC236}">
                <a16:creationId xmlns:a16="http://schemas.microsoft.com/office/drawing/2014/main" id="{5F899697-4FF9-853B-6A14-839CAFBD5799}"/>
              </a:ext>
            </a:extLst>
          </p:cNvPr>
          <p:cNvSpPr>
            <a:spLocks noGrp="1" noChangeAspect="1" noChangeArrowheads="1"/>
          </p:cNvSpPr>
          <p:nvPr>
            <p:ph type="title"/>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CA" dirty="0"/>
              <a:t>ATS Furnace Temperature Controller</a:t>
            </a:r>
          </a:p>
        </p:txBody>
      </p:sp>
      <p:pic>
        <p:nvPicPr>
          <p:cNvPr id="26" name="Picture 25">
            <a:extLst>
              <a:ext uri="{FF2B5EF4-FFF2-40B4-BE49-F238E27FC236}">
                <a16:creationId xmlns:a16="http://schemas.microsoft.com/office/drawing/2014/main" id="{B2242467-5CE5-9599-C038-90B860691358}"/>
              </a:ext>
            </a:extLst>
          </p:cNvPr>
          <p:cNvPicPr>
            <a:picLocks noChangeAspect="1"/>
          </p:cNvPicPr>
          <p:nvPr/>
        </p:nvPicPr>
        <p:blipFill>
          <a:blip r:embed="rId3"/>
          <a:stretch>
            <a:fillRect/>
          </a:stretch>
        </p:blipFill>
        <p:spPr>
          <a:xfrm>
            <a:off x="2324781" y="1958034"/>
            <a:ext cx="4653778" cy="2010671"/>
          </a:xfrm>
          <a:prstGeom prst="rect">
            <a:avLst/>
          </a:prstGeom>
        </p:spPr>
      </p:pic>
      <p:pic>
        <p:nvPicPr>
          <p:cNvPr id="28" name="Picture 27">
            <a:extLst>
              <a:ext uri="{FF2B5EF4-FFF2-40B4-BE49-F238E27FC236}">
                <a16:creationId xmlns:a16="http://schemas.microsoft.com/office/drawing/2014/main" id="{0A300BED-7521-F39A-2ABD-3903AB1DDA5A}"/>
              </a:ext>
            </a:extLst>
          </p:cNvPr>
          <p:cNvPicPr>
            <a:picLocks noChangeAspect="1"/>
          </p:cNvPicPr>
          <p:nvPr/>
        </p:nvPicPr>
        <p:blipFill>
          <a:blip r:embed="rId4"/>
          <a:stretch>
            <a:fillRect/>
          </a:stretch>
        </p:blipFill>
        <p:spPr>
          <a:xfrm>
            <a:off x="2324782" y="4231809"/>
            <a:ext cx="4653778" cy="2311641"/>
          </a:xfrm>
          <a:prstGeom prst="rect">
            <a:avLst/>
          </a:prstGeom>
        </p:spPr>
      </p:pic>
      <p:sp>
        <p:nvSpPr>
          <p:cNvPr id="29" name="Content Placeholder 2">
            <a:extLst>
              <a:ext uri="{FF2B5EF4-FFF2-40B4-BE49-F238E27FC236}">
                <a16:creationId xmlns:a16="http://schemas.microsoft.com/office/drawing/2014/main" id="{0AD6F762-0C1B-33BF-8D9F-E9D1893C5F3D}"/>
              </a:ext>
            </a:extLst>
          </p:cNvPr>
          <p:cNvSpPr txBox="1">
            <a:spLocks/>
          </p:cNvSpPr>
          <p:nvPr/>
        </p:nvSpPr>
        <p:spPr>
          <a:xfrm>
            <a:off x="566866" y="3334660"/>
            <a:ext cx="2521058" cy="353067"/>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dirty="0"/>
              <a:t>Power On</a:t>
            </a:r>
          </a:p>
        </p:txBody>
      </p:sp>
      <p:cxnSp>
        <p:nvCxnSpPr>
          <p:cNvPr id="30" name="Straight Connector 29">
            <a:extLst>
              <a:ext uri="{FF2B5EF4-FFF2-40B4-BE49-F238E27FC236}">
                <a16:creationId xmlns:a16="http://schemas.microsoft.com/office/drawing/2014/main" id="{32E41C6F-BC46-0BC6-6314-69B430298C15}"/>
              </a:ext>
            </a:extLst>
          </p:cNvPr>
          <p:cNvCxnSpPr>
            <a:cxnSpLocks/>
          </p:cNvCxnSpPr>
          <p:nvPr/>
        </p:nvCxnSpPr>
        <p:spPr>
          <a:xfrm flipV="1">
            <a:off x="1827395" y="3334660"/>
            <a:ext cx="2348365" cy="176533"/>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Content Placeholder 2">
            <a:extLst>
              <a:ext uri="{FF2B5EF4-FFF2-40B4-BE49-F238E27FC236}">
                <a16:creationId xmlns:a16="http://schemas.microsoft.com/office/drawing/2014/main" id="{4FB43637-3631-F45A-E980-EA3D5829C2F8}"/>
              </a:ext>
            </a:extLst>
          </p:cNvPr>
          <p:cNvSpPr txBox="1">
            <a:spLocks/>
          </p:cNvSpPr>
          <p:nvPr/>
        </p:nvSpPr>
        <p:spPr>
          <a:xfrm>
            <a:off x="566866" y="5098095"/>
            <a:ext cx="2521058" cy="733745"/>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dirty="0"/>
              <a:t>Power On</a:t>
            </a:r>
          </a:p>
          <a:p>
            <a:pPr marL="0" indent="0">
              <a:buFont typeface="Arial" panose="020B0604020202020204" pitchFamily="34" charset="0"/>
              <a:buNone/>
            </a:pPr>
            <a:r>
              <a:rPr lang="en-CA" dirty="0"/>
              <a:t>(Safety)</a:t>
            </a:r>
          </a:p>
        </p:txBody>
      </p:sp>
      <p:cxnSp>
        <p:nvCxnSpPr>
          <p:cNvPr id="33" name="Straight Connector 32">
            <a:extLst>
              <a:ext uri="{FF2B5EF4-FFF2-40B4-BE49-F238E27FC236}">
                <a16:creationId xmlns:a16="http://schemas.microsoft.com/office/drawing/2014/main" id="{83880944-32F0-AD2D-49EA-2497CDD461B1}"/>
              </a:ext>
            </a:extLst>
          </p:cNvPr>
          <p:cNvCxnSpPr>
            <a:cxnSpLocks/>
          </p:cNvCxnSpPr>
          <p:nvPr/>
        </p:nvCxnSpPr>
        <p:spPr>
          <a:xfrm>
            <a:off x="1827395" y="5274628"/>
            <a:ext cx="2053725" cy="17653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9907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D13DF9-3FB2-41FE-8992-E992A1BBDC2B}"/>
              </a:ext>
            </a:extLst>
          </p:cNvPr>
          <p:cNvPicPr>
            <a:picLocks noChangeAspect="1"/>
          </p:cNvPicPr>
          <p:nvPr/>
        </p:nvPicPr>
        <p:blipFill>
          <a:blip r:embed="rId2"/>
          <a:stretch>
            <a:fillRect/>
          </a:stretch>
        </p:blipFill>
        <p:spPr>
          <a:xfrm rot="5400000">
            <a:off x="3549437" y="2058046"/>
            <a:ext cx="4346187" cy="3006955"/>
          </a:xfrm>
          <a:prstGeom prst="rect">
            <a:avLst/>
          </a:prstGeom>
        </p:spPr>
      </p:pic>
      <p:cxnSp>
        <p:nvCxnSpPr>
          <p:cNvPr id="6" name="Straight Connector 5">
            <a:extLst>
              <a:ext uri="{FF2B5EF4-FFF2-40B4-BE49-F238E27FC236}">
                <a16:creationId xmlns:a16="http://schemas.microsoft.com/office/drawing/2014/main" id="{B0BAF215-3EE7-4B38-921C-84E26AB17CDA}"/>
              </a:ext>
            </a:extLst>
          </p:cNvPr>
          <p:cNvCxnSpPr>
            <a:cxnSpLocks/>
          </p:cNvCxnSpPr>
          <p:nvPr/>
        </p:nvCxnSpPr>
        <p:spPr>
          <a:xfrm>
            <a:off x="7009535" y="2998646"/>
            <a:ext cx="886690"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07DE3BA-27AC-4C4A-8ACC-C31AF96EA070}"/>
              </a:ext>
            </a:extLst>
          </p:cNvPr>
          <p:cNvCxnSpPr>
            <a:cxnSpLocks/>
          </p:cNvCxnSpPr>
          <p:nvPr/>
        </p:nvCxnSpPr>
        <p:spPr>
          <a:xfrm>
            <a:off x="7009535" y="2863564"/>
            <a:ext cx="457428"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019C64F-558F-41B8-A620-1EC984788217}"/>
              </a:ext>
            </a:extLst>
          </p:cNvPr>
          <p:cNvCxnSpPr>
            <a:cxnSpLocks/>
          </p:cNvCxnSpPr>
          <p:nvPr/>
        </p:nvCxnSpPr>
        <p:spPr>
          <a:xfrm>
            <a:off x="4149725" y="3923437"/>
            <a:ext cx="355601"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537AF4F-31FE-4A99-BB09-79414DC1CF4A}"/>
              </a:ext>
            </a:extLst>
          </p:cNvPr>
          <p:cNvCxnSpPr>
            <a:cxnSpLocks/>
          </p:cNvCxnSpPr>
          <p:nvPr/>
        </p:nvCxnSpPr>
        <p:spPr>
          <a:xfrm>
            <a:off x="3806825" y="4037737"/>
            <a:ext cx="6985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46512C0-E248-4CBB-ACE7-BC4A6FAB60D7}"/>
              </a:ext>
            </a:extLst>
          </p:cNvPr>
          <p:cNvCxnSpPr>
            <a:cxnSpLocks/>
          </p:cNvCxnSpPr>
          <p:nvPr/>
        </p:nvCxnSpPr>
        <p:spPr>
          <a:xfrm>
            <a:off x="3975389" y="4567674"/>
            <a:ext cx="529937"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FD289BA-4236-45A4-A236-87D96B301A95}"/>
              </a:ext>
            </a:extLst>
          </p:cNvPr>
          <p:cNvCxnSpPr>
            <a:cxnSpLocks/>
          </p:cNvCxnSpPr>
          <p:nvPr/>
        </p:nvCxnSpPr>
        <p:spPr>
          <a:xfrm>
            <a:off x="3455844" y="4702756"/>
            <a:ext cx="1049482"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A8E7A33-153F-4FCB-87D3-F363FBC3EB85}"/>
              </a:ext>
            </a:extLst>
          </p:cNvPr>
          <p:cNvCxnSpPr>
            <a:cxnSpLocks/>
          </p:cNvCxnSpPr>
          <p:nvPr/>
        </p:nvCxnSpPr>
        <p:spPr>
          <a:xfrm>
            <a:off x="2925907" y="4837837"/>
            <a:ext cx="1579419"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7AFDAF3-6DEA-457B-A249-C4FCF992AB17}"/>
              </a:ext>
            </a:extLst>
          </p:cNvPr>
          <p:cNvCxnSpPr>
            <a:cxnSpLocks/>
          </p:cNvCxnSpPr>
          <p:nvPr/>
        </p:nvCxnSpPr>
        <p:spPr>
          <a:xfrm>
            <a:off x="7009535" y="4567674"/>
            <a:ext cx="2098270"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FFBAA07-38FA-4718-833E-EE60D1772BA4}"/>
              </a:ext>
            </a:extLst>
          </p:cNvPr>
          <p:cNvCxnSpPr>
            <a:cxnSpLocks/>
          </p:cNvCxnSpPr>
          <p:nvPr/>
        </p:nvCxnSpPr>
        <p:spPr>
          <a:xfrm>
            <a:off x="7009535" y="4702756"/>
            <a:ext cx="209827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F27609B-4133-4153-8A38-C104D023CCD2}"/>
              </a:ext>
            </a:extLst>
          </p:cNvPr>
          <p:cNvCxnSpPr>
            <a:cxnSpLocks/>
          </p:cNvCxnSpPr>
          <p:nvPr/>
        </p:nvCxnSpPr>
        <p:spPr>
          <a:xfrm>
            <a:off x="7009535" y="4837837"/>
            <a:ext cx="2098270" cy="0"/>
          </a:xfrm>
          <a:prstGeom prst="line">
            <a:avLst/>
          </a:prstGeom>
          <a:ln w="381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8B45D71-2566-43D2-BC76-1CB44E0B0F93}"/>
              </a:ext>
            </a:extLst>
          </p:cNvPr>
          <p:cNvCxnSpPr>
            <a:cxnSpLocks/>
          </p:cNvCxnSpPr>
          <p:nvPr/>
        </p:nvCxnSpPr>
        <p:spPr>
          <a:xfrm>
            <a:off x="7017924" y="4437211"/>
            <a:ext cx="1049482"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01F7779-1369-483B-BCB8-82660B0A59B6}"/>
              </a:ext>
            </a:extLst>
          </p:cNvPr>
          <p:cNvCxnSpPr>
            <a:cxnSpLocks/>
          </p:cNvCxnSpPr>
          <p:nvPr/>
        </p:nvCxnSpPr>
        <p:spPr>
          <a:xfrm>
            <a:off x="7017924" y="4308841"/>
            <a:ext cx="886690" cy="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BCA54EC-33D7-4CF4-AB57-306729C7188A}"/>
              </a:ext>
            </a:extLst>
          </p:cNvPr>
          <p:cNvCxnSpPr>
            <a:cxnSpLocks/>
          </p:cNvCxnSpPr>
          <p:nvPr/>
        </p:nvCxnSpPr>
        <p:spPr>
          <a:xfrm>
            <a:off x="7009535" y="4975950"/>
            <a:ext cx="209827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334511E-7B92-4A78-A610-D75930BA51B3}"/>
              </a:ext>
            </a:extLst>
          </p:cNvPr>
          <p:cNvCxnSpPr>
            <a:cxnSpLocks/>
          </p:cNvCxnSpPr>
          <p:nvPr/>
        </p:nvCxnSpPr>
        <p:spPr>
          <a:xfrm>
            <a:off x="2354407" y="4975950"/>
            <a:ext cx="2150919"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5DF6B10-7B05-464E-AC8A-E36EAEE9B364}"/>
              </a:ext>
            </a:extLst>
          </p:cNvPr>
          <p:cNvSpPr txBox="1"/>
          <p:nvPr/>
        </p:nvSpPr>
        <p:spPr>
          <a:xfrm>
            <a:off x="8028817" y="4306064"/>
            <a:ext cx="1531041" cy="261610"/>
          </a:xfrm>
          <a:prstGeom prst="rect">
            <a:avLst/>
          </a:prstGeom>
          <a:noFill/>
        </p:spPr>
        <p:txBody>
          <a:bodyPr wrap="square" rtlCol="0">
            <a:spAutoFit/>
          </a:bodyPr>
          <a:lstStyle/>
          <a:p>
            <a:r>
              <a:rPr lang="en-US" sz="1100" dirty="0" err="1"/>
              <a:t>FeedMotor</a:t>
            </a:r>
            <a:r>
              <a:rPr lang="en-US" sz="1100" dirty="0"/>
              <a:t> </a:t>
            </a:r>
            <a:r>
              <a:rPr lang="en-US" sz="1100" dirty="0" err="1"/>
              <a:t>StepPin</a:t>
            </a:r>
            <a:endParaRPr lang="en-US" sz="1100" dirty="0"/>
          </a:p>
        </p:txBody>
      </p:sp>
      <p:sp>
        <p:nvSpPr>
          <p:cNvPr id="40" name="TextBox 39">
            <a:extLst>
              <a:ext uri="{FF2B5EF4-FFF2-40B4-BE49-F238E27FC236}">
                <a16:creationId xmlns:a16="http://schemas.microsoft.com/office/drawing/2014/main" id="{D9B3DB0D-2380-42C1-AD59-93907F319F11}"/>
              </a:ext>
            </a:extLst>
          </p:cNvPr>
          <p:cNvSpPr txBox="1"/>
          <p:nvPr/>
        </p:nvSpPr>
        <p:spPr>
          <a:xfrm>
            <a:off x="7891171" y="4143663"/>
            <a:ext cx="1558635" cy="261610"/>
          </a:xfrm>
          <a:prstGeom prst="rect">
            <a:avLst/>
          </a:prstGeom>
          <a:noFill/>
        </p:spPr>
        <p:txBody>
          <a:bodyPr wrap="square" rtlCol="0">
            <a:spAutoFit/>
          </a:bodyPr>
          <a:lstStyle/>
          <a:p>
            <a:r>
              <a:rPr lang="en-US" sz="1100" dirty="0" err="1"/>
              <a:t>FeedMotor</a:t>
            </a:r>
            <a:r>
              <a:rPr lang="en-US" sz="1100" dirty="0"/>
              <a:t> </a:t>
            </a:r>
            <a:r>
              <a:rPr lang="en-US" sz="1100" dirty="0" err="1"/>
              <a:t>DirectionPin</a:t>
            </a:r>
            <a:endParaRPr lang="en-US" sz="1100" dirty="0"/>
          </a:p>
        </p:txBody>
      </p:sp>
      <p:sp>
        <p:nvSpPr>
          <p:cNvPr id="42" name="TextBox 41">
            <a:extLst>
              <a:ext uri="{FF2B5EF4-FFF2-40B4-BE49-F238E27FC236}">
                <a16:creationId xmlns:a16="http://schemas.microsoft.com/office/drawing/2014/main" id="{04604708-3CA3-4C5C-921B-13AAEF2F80F2}"/>
              </a:ext>
            </a:extLst>
          </p:cNvPr>
          <p:cNvSpPr txBox="1"/>
          <p:nvPr/>
        </p:nvSpPr>
        <p:spPr>
          <a:xfrm>
            <a:off x="3780156" y="3788878"/>
            <a:ext cx="412230" cy="261610"/>
          </a:xfrm>
          <a:prstGeom prst="rect">
            <a:avLst/>
          </a:prstGeom>
          <a:noFill/>
        </p:spPr>
        <p:txBody>
          <a:bodyPr wrap="square" rtlCol="0" anchor="ctr">
            <a:spAutoFit/>
          </a:bodyPr>
          <a:lstStyle/>
          <a:p>
            <a:pPr algn="r"/>
            <a:r>
              <a:rPr lang="en-US" sz="1100" dirty="0"/>
              <a:t>+5V</a:t>
            </a:r>
          </a:p>
        </p:txBody>
      </p:sp>
      <p:sp>
        <p:nvSpPr>
          <p:cNvPr id="44" name="TextBox 43">
            <a:extLst>
              <a:ext uri="{FF2B5EF4-FFF2-40B4-BE49-F238E27FC236}">
                <a16:creationId xmlns:a16="http://schemas.microsoft.com/office/drawing/2014/main" id="{F625F861-3D4F-46FB-A10F-884F694E6FEB}"/>
              </a:ext>
            </a:extLst>
          </p:cNvPr>
          <p:cNvSpPr txBox="1"/>
          <p:nvPr/>
        </p:nvSpPr>
        <p:spPr>
          <a:xfrm>
            <a:off x="1490280" y="4479144"/>
            <a:ext cx="1879845" cy="261610"/>
          </a:xfrm>
          <a:prstGeom prst="rect">
            <a:avLst/>
          </a:prstGeom>
          <a:noFill/>
        </p:spPr>
        <p:txBody>
          <a:bodyPr wrap="square" rtlCol="0" anchor="ctr">
            <a:spAutoFit/>
          </a:bodyPr>
          <a:lstStyle/>
          <a:p>
            <a:pPr algn="r"/>
            <a:r>
              <a:rPr lang="en-US" sz="1100" dirty="0"/>
              <a:t>Digital Potentiometer</a:t>
            </a:r>
          </a:p>
        </p:txBody>
      </p:sp>
      <p:sp>
        <p:nvSpPr>
          <p:cNvPr id="45" name="TextBox 44">
            <a:extLst>
              <a:ext uri="{FF2B5EF4-FFF2-40B4-BE49-F238E27FC236}">
                <a16:creationId xmlns:a16="http://schemas.microsoft.com/office/drawing/2014/main" id="{513EE335-5C3B-4F6B-8822-A0F170E9F503}"/>
              </a:ext>
            </a:extLst>
          </p:cNvPr>
          <p:cNvSpPr txBox="1"/>
          <p:nvPr/>
        </p:nvSpPr>
        <p:spPr>
          <a:xfrm>
            <a:off x="1572911" y="4653493"/>
            <a:ext cx="1215298" cy="261610"/>
          </a:xfrm>
          <a:prstGeom prst="rect">
            <a:avLst/>
          </a:prstGeom>
          <a:noFill/>
        </p:spPr>
        <p:txBody>
          <a:bodyPr wrap="square" rtlCol="0" anchor="ctr">
            <a:spAutoFit/>
          </a:bodyPr>
          <a:lstStyle/>
          <a:p>
            <a:pPr algn="r"/>
            <a:r>
              <a:rPr lang="en-US" sz="1100" dirty="0"/>
              <a:t>Tensiometer</a:t>
            </a:r>
          </a:p>
        </p:txBody>
      </p:sp>
      <p:sp>
        <p:nvSpPr>
          <p:cNvPr id="46" name="TextBox 45">
            <a:extLst>
              <a:ext uri="{FF2B5EF4-FFF2-40B4-BE49-F238E27FC236}">
                <a16:creationId xmlns:a16="http://schemas.microsoft.com/office/drawing/2014/main" id="{85104E11-8FC1-436C-8655-69B54C309A7A}"/>
              </a:ext>
            </a:extLst>
          </p:cNvPr>
          <p:cNvSpPr txBox="1"/>
          <p:nvPr/>
        </p:nvSpPr>
        <p:spPr>
          <a:xfrm>
            <a:off x="1483071" y="4829407"/>
            <a:ext cx="917200" cy="261610"/>
          </a:xfrm>
          <a:prstGeom prst="rect">
            <a:avLst/>
          </a:prstGeom>
          <a:noFill/>
        </p:spPr>
        <p:txBody>
          <a:bodyPr wrap="square" rtlCol="0" anchor="ctr">
            <a:spAutoFit/>
          </a:bodyPr>
          <a:lstStyle/>
          <a:p>
            <a:pPr algn="r"/>
            <a:r>
              <a:rPr lang="en-US" sz="1100" dirty="0"/>
              <a:t>FILAWINDER</a:t>
            </a:r>
          </a:p>
        </p:txBody>
      </p:sp>
      <p:sp>
        <p:nvSpPr>
          <p:cNvPr id="47" name="TextBox 46">
            <a:extLst>
              <a:ext uri="{FF2B5EF4-FFF2-40B4-BE49-F238E27FC236}">
                <a16:creationId xmlns:a16="http://schemas.microsoft.com/office/drawing/2014/main" id="{C34A7DB7-3C75-43E9-B56C-0E2DDF857EEC}"/>
              </a:ext>
            </a:extLst>
          </p:cNvPr>
          <p:cNvSpPr txBox="1"/>
          <p:nvPr/>
        </p:nvSpPr>
        <p:spPr>
          <a:xfrm>
            <a:off x="3345970" y="3906666"/>
            <a:ext cx="500778" cy="261610"/>
          </a:xfrm>
          <a:prstGeom prst="rect">
            <a:avLst/>
          </a:prstGeom>
          <a:noFill/>
        </p:spPr>
        <p:txBody>
          <a:bodyPr wrap="square" rtlCol="0" anchor="ctr">
            <a:spAutoFit/>
          </a:bodyPr>
          <a:lstStyle/>
          <a:p>
            <a:pPr algn="r"/>
            <a:r>
              <a:rPr lang="en-US" sz="1100" dirty="0"/>
              <a:t>GND</a:t>
            </a:r>
          </a:p>
        </p:txBody>
      </p:sp>
      <p:sp>
        <p:nvSpPr>
          <p:cNvPr id="50" name="TextBox 49">
            <a:extLst>
              <a:ext uri="{FF2B5EF4-FFF2-40B4-BE49-F238E27FC236}">
                <a16:creationId xmlns:a16="http://schemas.microsoft.com/office/drawing/2014/main" id="{DEA48762-4A0E-472D-9BA5-30E12334E0B3}"/>
              </a:ext>
            </a:extLst>
          </p:cNvPr>
          <p:cNvSpPr txBox="1"/>
          <p:nvPr/>
        </p:nvSpPr>
        <p:spPr>
          <a:xfrm>
            <a:off x="964854" y="4291063"/>
            <a:ext cx="2891100" cy="261610"/>
          </a:xfrm>
          <a:prstGeom prst="rect">
            <a:avLst/>
          </a:prstGeom>
          <a:noFill/>
        </p:spPr>
        <p:txBody>
          <a:bodyPr wrap="square" rtlCol="0" anchor="ctr">
            <a:spAutoFit/>
          </a:bodyPr>
          <a:lstStyle/>
          <a:p>
            <a:pPr algn="r"/>
            <a:r>
              <a:rPr lang="en-US" sz="1100" dirty="0"/>
              <a:t>Rotary Potentiometer</a:t>
            </a:r>
          </a:p>
        </p:txBody>
      </p:sp>
      <p:sp>
        <p:nvSpPr>
          <p:cNvPr id="63" name="TextBox 62">
            <a:extLst>
              <a:ext uri="{FF2B5EF4-FFF2-40B4-BE49-F238E27FC236}">
                <a16:creationId xmlns:a16="http://schemas.microsoft.com/office/drawing/2014/main" id="{E3682AB7-485D-4DBF-8B96-64AFF85D3447}"/>
              </a:ext>
            </a:extLst>
          </p:cNvPr>
          <p:cNvSpPr txBox="1"/>
          <p:nvPr/>
        </p:nvSpPr>
        <p:spPr>
          <a:xfrm>
            <a:off x="9171875" y="4524826"/>
            <a:ext cx="2174131" cy="261610"/>
          </a:xfrm>
          <a:prstGeom prst="rect">
            <a:avLst/>
          </a:prstGeom>
          <a:noFill/>
        </p:spPr>
        <p:txBody>
          <a:bodyPr wrap="square" rtlCol="0">
            <a:spAutoFit/>
          </a:bodyPr>
          <a:lstStyle/>
          <a:p>
            <a:r>
              <a:rPr lang="en-US" sz="1100" dirty="0"/>
              <a:t> </a:t>
            </a:r>
            <a:r>
              <a:rPr lang="en-US" sz="1100" dirty="0" err="1"/>
              <a:t>FeedMotor</a:t>
            </a:r>
            <a:r>
              <a:rPr lang="en-US" sz="1100" dirty="0"/>
              <a:t> </a:t>
            </a:r>
            <a:r>
              <a:rPr lang="en-US" sz="1100" dirty="0" err="1"/>
              <a:t>neg_limit_pin</a:t>
            </a:r>
            <a:r>
              <a:rPr lang="en-US" sz="1100" dirty="0"/>
              <a:t> WRITE</a:t>
            </a:r>
          </a:p>
        </p:txBody>
      </p:sp>
      <p:sp>
        <p:nvSpPr>
          <p:cNvPr id="64" name="TextBox 63">
            <a:extLst>
              <a:ext uri="{FF2B5EF4-FFF2-40B4-BE49-F238E27FC236}">
                <a16:creationId xmlns:a16="http://schemas.microsoft.com/office/drawing/2014/main" id="{3D5E6004-5B10-467C-8FF8-46E28C568F6C}"/>
              </a:ext>
            </a:extLst>
          </p:cNvPr>
          <p:cNvSpPr txBox="1"/>
          <p:nvPr/>
        </p:nvSpPr>
        <p:spPr>
          <a:xfrm>
            <a:off x="9171875" y="4837809"/>
            <a:ext cx="2098270" cy="261610"/>
          </a:xfrm>
          <a:prstGeom prst="rect">
            <a:avLst/>
          </a:prstGeom>
          <a:noFill/>
        </p:spPr>
        <p:txBody>
          <a:bodyPr wrap="square" rtlCol="0">
            <a:spAutoFit/>
          </a:bodyPr>
          <a:lstStyle/>
          <a:p>
            <a:r>
              <a:rPr lang="en-US" sz="1100" dirty="0" err="1"/>
              <a:t>FeedMotor</a:t>
            </a:r>
            <a:r>
              <a:rPr lang="en-US" sz="1100" dirty="0"/>
              <a:t> </a:t>
            </a:r>
            <a:r>
              <a:rPr lang="en-US" sz="1100" dirty="0" err="1"/>
              <a:t>pos_limit_pin</a:t>
            </a:r>
            <a:r>
              <a:rPr lang="en-US" sz="1100" dirty="0"/>
              <a:t> READ</a:t>
            </a:r>
          </a:p>
        </p:txBody>
      </p:sp>
      <p:sp>
        <p:nvSpPr>
          <p:cNvPr id="65" name="TextBox 64">
            <a:extLst>
              <a:ext uri="{FF2B5EF4-FFF2-40B4-BE49-F238E27FC236}">
                <a16:creationId xmlns:a16="http://schemas.microsoft.com/office/drawing/2014/main" id="{6371C49B-F579-435B-9A95-63D11D708A69}"/>
              </a:ext>
            </a:extLst>
          </p:cNvPr>
          <p:cNvSpPr txBox="1"/>
          <p:nvPr/>
        </p:nvSpPr>
        <p:spPr>
          <a:xfrm>
            <a:off x="7891171" y="2867850"/>
            <a:ext cx="681135" cy="261610"/>
          </a:xfrm>
          <a:prstGeom prst="rect">
            <a:avLst/>
          </a:prstGeom>
          <a:noFill/>
        </p:spPr>
        <p:txBody>
          <a:bodyPr wrap="square" rtlCol="0">
            <a:spAutoFit/>
          </a:bodyPr>
          <a:lstStyle/>
          <a:p>
            <a:r>
              <a:rPr lang="en-US" sz="1100" dirty="0"/>
              <a:t>I2C SCL</a:t>
            </a:r>
          </a:p>
        </p:txBody>
      </p:sp>
      <p:sp>
        <p:nvSpPr>
          <p:cNvPr id="66" name="TextBox 65">
            <a:extLst>
              <a:ext uri="{FF2B5EF4-FFF2-40B4-BE49-F238E27FC236}">
                <a16:creationId xmlns:a16="http://schemas.microsoft.com/office/drawing/2014/main" id="{DC8DC02D-E073-4DA6-97C4-E4ECE9F94230}"/>
              </a:ext>
            </a:extLst>
          </p:cNvPr>
          <p:cNvSpPr txBox="1"/>
          <p:nvPr/>
        </p:nvSpPr>
        <p:spPr>
          <a:xfrm>
            <a:off x="7478072" y="2737680"/>
            <a:ext cx="681135" cy="261610"/>
          </a:xfrm>
          <a:prstGeom prst="rect">
            <a:avLst/>
          </a:prstGeom>
          <a:noFill/>
        </p:spPr>
        <p:txBody>
          <a:bodyPr wrap="square" rtlCol="0">
            <a:spAutoFit/>
          </a:bodyPr>
          <a:lstStyle/>
          <a:p>
            <a:r>
              <a:rPr lang="en-US" sz="1100" dirty="0"/>
              <a:t>I2C SDA</a:t>
            </a:r>
          </a:p>
        </p:txBody>
      </p:sp>
      <p:cxnSp>
        <p:nvCxnSpPr>
          <p:cNvPr id="68" name="Straight Connector 67">
            <a:extLst>
              <a:ext uri="{FF2B5EF4-FFF2-40B4-BE49-F238E27FC236}">
                <a16:creationId xmlns:a16="http://schemas.microsoft.com/office/drawing/2014/main" id="{207DAD73-B51D-4DAC-BFA3-35667C14DD5A}"/>
              </a:ext>
            </a:extLst>
          </p:cNvPr>
          <p:cNvCxnSpPr/>
          <p:nvPr/>
        </p:nvCxnSpPr>
        <p:spPr>
          <a:xfrm flipV="1">
            <a:off x="4775489" y="1180235"/>
            <a:ext cx="0" cy="561109"/>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F48001E-CCC6-447D-BBD2-326A83C14D3F}"/>
              </a:ext>
            </a:extLst>
          </p:cNvPr>
          <p:cNvCxnSpPr>
            <a:cxnSpLocks/>
          </p:cNvCxnSpPr>
          <p:nvPr/>
        </p:nvCxnSpPr>
        <p:spPr>
          <a:xfrm flipV="1">
            <a:off x="6354907" y="1180235"/>
            <a:ext cx="0" cy="323056"/>
          </a:xfrm>
          <a:prstGeom prst="line">
            <a:avLst/>
          </a:prstGeom>
          <a:ln w="762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3F6F5655-F9E7-492B-9D34-D38C3705CEA7}"/>
              </a:ext>
            </a:extLst>
          </p:cNvPr>
          <p:cNvSpPr txBox="1"/>
          <p:nvPr/>
        </p:nvSpPr>
        <p:spPr>
          <a:xfrm>
            <a:off x="4240357" y="857457"/>
            <a:ext cx="1193775" cy="369332"/>
          </a:xfrm>
          <a:prstGeom prst="rect">
            <a:avLst/>
          </a:prstGeom>
          <a:noFill/>
        </p:spPr>
        <p:txBody>
          <a:bodyPr wrap="square" rtlCol="0">
            <a:spAutoFit/>
          </a:bodyPr>
          <a:lstStyle/>
          <a:p>
            <a:r>
              <a:rPr lang="en-US" dirty="0"/>
              <a:t>DC Power</a:t>
            </a:r>
          </a:p>
        </p:txBody>
      </p:sp>
      <p:sp>
        <p:nvSpPr>
          <p:cNvPr id="72" name="TextBox 71">
            <a:extLst>
              <a:ext uri="{FF2B5EF4-FFF2-40B4-BE49-F238E27FC236}">
                <a16:creationId xmlns:a16="http://schemas.microsoft.com/office/drawing/2014/main" id="{59BFA5CA-789B-4784-8BA2-067FC3A95CF7}"/>
              </a:ext>
            </a:extLst>
          </p:cNvPr>
          <p:cNvSpPr txBox="1"/>
          <p:nvPr/>
        </p:nvSpPr>
        <p:spPr>
          <a:xfrm>
            <a:off x="6045488" y="857457"/>
            <a:ext cx="618838" cy="369332"/>
          </a:xfrm>
          <a:prstGeom prst="rect">
            <a:avLst/>
          </a:prstGeom>
          <a:noFill/>
        </p:spPr>
        <p:txBody>
          <a:bodyPr wrap="square" rtlCol="0">
            <a:spAutoFit/>
          </a:bodyPr>
          <a:lstStyle/>
          <a:p>
            <a:pPr algn="ctr"/>
            <a:r>
              <a:rPr lang="en-US" dirty="0"/>
              <a:t>USB</a:t>
            </a:r>
          </a:p>
        </p:txBody>
      </p:sp>
      <p:sp>
        <p:nvSpPr>
          <p:cNvPr id="43" name="TextBox 42">
            <a:extLst>
              <a:ext uri="{FF2B5EF4-FFF2-40B4-BE49-F238E27FC236}">
                <a16:creationId xmlns:a16="http://schemas.microsoft.com/office/drawing/2014/main" id="{B59492AF-590E-4D96-AA51-93167190F195}"/>
              </a:ext>
            </a:extLst>
          </p:cNvPr>
          <p:cNvSpPr txBox="1"/>
          <p:nvPr/>
        </p:nvSpPr>
        <p:spPr>
          <a:xfrm>
            <a:off x="9171875" y="4681201"/>
            <a:ext cx="2105142" cy="261610"/>
          </a:xfrm>
          <a:prstGeom prst="rect">
            <a:avLst/>
          </a:prstGeom>
          <a:noFill/>
        </p:spPr>
        <p:txBody>
          <a:bodyPr wrap="square" rtlCol="0">
            <a:spAutoFit/>
          </a:bodyPr>
          <a:lstStyle/>
          <a:p>
            <a:r>
              <a:rPr lang="en-US" sz="1100" dirty="0" err="1"/>
              <a:t>FeedMotor</a:t>
            </a:r>
            <a:r>
              <a:rPr lang="en-US" sz="1100" dirty="0"/>
              <a:t> </a:t>
            </a:r>
            <a:r>
              <a:rPr lang="en-US" sz="1100" dirty="0" err="1"/>
              <a:t>neg_limit_pin</a:t>
            </a:r>
            <a:r>
              <a:rPr lang="en-US" sz="1100" dirty="0"/>
              <a:t> READ</a:t>
            </a:r>
          </a:p>
        </p:txBody>
      </p:sp>
      <p:sp>
        <p:nvSpPr>
          <p:cNvPr id="48" name="TextBox 47">
            <a:extLst>
              <a:ext uri="{FF2B5EF4-FFF2-40B4-BE49-F238E27FC236}">
                <a16:creationId xmlns:a16="http://schemas.microsoft.com/office/drawing/2014/main" id="{46480637-004A-4E9F-86F6-DE355FD5A697}"/>
              </a:ext>
            </a:extLst>
          </p:cNvPr>
          <p:cNvSpPr txBox="1"/>
          <p:nvPr/>
        </p:nvSpPr>
        <p:spPr>
          <a:xfrm>
            <a:off x="9171875" y="4355715"/>
            <a:ext cx="2551668" cy="261610"/>
          </a:xfrm>
          <a:prstGeom prst="rect">
            <a:avLst/>
          </a:prstGeom>
          <a:noFill/>
        </p:spPr>
        <p:txBody>
          <a:bodyPr wrap="square" rtlCol="0">
            <a:spAutoFit/>
          </a:bodyPr>
          <a:lstStyle/>
          <a:p>
            <a:r>
              <a:rPr lang="en-US" sz="1100" dirty="0" err="1"/>
              <a:t>FeedMotor</a:t>
            </a:r>
            <a:r>
              <a:rPr lang="en-US" sz="1100" dirty="0"/>
              <a:t> </a:t>
            </a:r>
            <a:r>
              <a:rPr lang="en-US" sz="1100" dirty="0" err="1"/>
              <a:t>pos_limit_pin</a:t>
            </a:r>
            <a:r>
              <a:rPr lang="en-US" sz="1100" dirty="0"/>
              <a:t> WRITE</a:t>
            </a:r>
          </a:p>
        </p:txBody>
      </p:sp>
      <p:cxnSp>
        <p:nvCxnSpPr>
          <p:cNvPr id="49" name="Straight Connector 48">
            <a:extLst>
              <a:ext uri="{FF2B5EF4-FFF2-40B4-BE49-F238E27FC236}">
                <a16:creationId xmlns:a16="http://schemas.microsoft.com/office/drawing/2014/main" id="{02DBD8F4-AC02-45EE-912A-6535A1032C66}"/>
              </a:ext>
            </a:extLst>
          </p:cNvPr>
          <p:cNvCxnSpPr>
            <a:cxnSpLocks/>
          </p:cNvCxnSpPr>
          <p:nvPr/>
        </p:nvCxnSpPr>
        <p:spPr>
          <a:xfrm>
            <a:off x="3806825" y="4132414"/>
            <a:ext cx="6985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C8829E5-A636-4C52-8128-07839275334C}"/>
              </a:ext>
            </a:extLst>
          </p:cNvPr>
          <p:cNvSpPr txBox="1"/>
          <p:nvPr/>
        </p:nvSpPr>
        <p:spPr>
          <a:xfrm>
            <a:off x="3345970" y="4001343"/>
            <a:ext cx="500778" cy="261610"/>
          </a:xfrm>
          <a:prstGeom prst="rect">
            <a:avLst/>
          </a:prstGeom>
          <a:noFill/>
        </p:spPr>
        <p:txBody>
          <a:bodyPr wrap="square" rtlCol="0" anchor="ctr">
            <a:spAutoFit/>
          </a:bodyPr>
          <a:lstStyle/>
          <a:p>
            <a:pPr algn="r"/>
            <a:r>
              <a:rPr lang="en-US" sz="1100" dirty="0"/>
              <a:t>GND</a:t>
            </a:r>
          </a:p>
        </p:txBody>
      </p:sp>
      <p:cxnSp>
        <p:nvCxnSpPr>
          <p:cNvPr id="53" name="Straight Connector 52">
            <a:extLst>
              <a:ext uri="{FF2B5EF4-FFF2-40B4-BE49-F238E27FC236}">
                <a16:creationId xmlns:a16="http://schemas.microsoft.com/office/drawing/2014/main" id="{3832F950-A10C-4CA6-BF89-CD456C193609}"/>
              </a:ext>
            </a:extLst>
          </p:cNvPr>
          <p:cNvCxnSpPr>
            <a:cxnSpLocks/>
          </p:cNvCxnSpPr>
          <p:nvPr/>
        </p:nvCxnSpPr>
        <p:spPr>
          <a:xfrm>
            <a:off x="7051674" y="3256423"/>
            <a:ext cx="698501"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51F77397-7B99-4124-8EE6-09E81D4E4CBF}"/>
              </a:ext>
            </a:extLst>
          </p:cNvPr>
          <p:cNvSpPr txBox="1"/>
          <p:nvPr/>
        </p:nvSpPr>
        <p:spPr>
          <a:xfrm>
            <a:off x="7698163" y="3125101"/>
            <a:ext cx="500778" cy="261610"/>
          </a:xfrm>
          <a:prstGeom prst="rect">
            <a:avLst/>
          </a:prstGeom>
          <a:noFill/>
        </p:spPr>
        <p:txBody>
          <a:bodyPr wrap="square" rtlCol="0" anchor="ctr">
            <a:spAutoFit/>
          </a:bodyPr>
          <a:lstStyle/>
          <a:p>
            <a:pPr algn="r"/>
            <a:r>
              <a:rPr lang="en-US" sz="1100" dirty="0"/>
              <a:t>GND</a:t>
            </a:r>
          </a:p>
        </p:txBody>
      </p:sp>
    </p:spTree>
    <p:extLst>
      <p:ext uri="{BB962C8B-B14F-4D97-AF65-F5344CB8AC3E}">
        <p14:creationId xmlns:p14="http://schemas.microsoft.com/office/powerpoint/2010/main" val="37523056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055B0-F0FB-45C4-AB3C-446C6D108D86}"/>
              </a:ext>
            </a:extLst>
          </p:cNvPr>
          <p:cNvSpPr>
            <a:spLocks noGrp="1"/>
          </p:cNvSpPr>
          <p:nvPr>
            <p:ph type="title"/>
          </p:nvPr>
        </p:nvSpPr>
        <p:spPr/>
        <p:txBody>
          <a:bodyPr/>
          <a:lstStyle/>
          <a:p>
            <a:r>
              <a:rPr lang="en-US" dirty="0"/>
              <a:t>Arduino Uno R3 Board Dimensions</a:t>
            </a:r>
          </a:p>
        </p:txBody>
      </p:sp>
      <p:pic>
        <p:nvPicPr>
          <p:cNvPr id="4" name="Content Placeholder 3">
            <a:extLst>
              <a:ext uri="{FF2B5EF4-FFF2-40B4-BE49-F238E27FC236}">
                <a16:creationId xmlns:a16="http://schemas.microsoft.com/office/drawing/2014/main" id="{443BBBFF-825B-4D00-B4F5-612E60CE929B}"/>
              </a:ext>
            </a:extLst>
          </p:cNvPr>
          <p:cNvPicPr>
            <a:picLocks noGrp="1" noChangeAspect="1"/>
          </p:cNvPicPr>
          <p:nvPr>
            <p:ph idx="1"/>
          </p:nvPr>
        </p:nvPicPr>
        <p:blipFill>
          <a:blip r:embed="rId2"/>
          <a:stretch>
            <a:fillRect/>
          </a:stretch>
        </p:blipFill>
        <p:spPr>
          <a:xfrm>
            <a:off x="2889751" y="1690688"/>
            <a:ext cx="6412498" cy="4351338"/>
          </a:xfrm>
          <a:prstGeom prst="rect">
            <a:avLst/>
          </a:prstGeom>
        </p:spPr>
      </p:pic>
    </p:spTree>
    <p:extLst>
      <p:ext uri="{BB962C8B-B14F-4D97-AF65-F5344CB8AC3E}">
        <p14:creationId xmlns:p14="http://schemas.microsoft.com/office/powerpoint/2010/main" val="2660765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DC4B1-D2D9-41D6-BA3C-F9E89BE91144}"/>
              </a:ext>
            </a:extLst>
          </p:cNvPr>
          <p:cNvSpPr>
            <a:spLocks noGrp="1"/>
          </p:cNvSpPr>
          <p:nvPr>
            <p:ph type="title"/>
          </p:nvPr>
        </p:nvSpPr>
        <p:spPr/>
        <p:txBody>
          <a:bodyPr/>
          <a:lstStyle/>
          <a:p>
            <a:r>
              <a:rPr lang="en-US" dirty="0"/>
              <a:t>Arduino Uno R3 Electrical Schematic</a:t>
            </a:r>
          </a:p>
        </p:txBody>
      </p:sp>
      <p:pic>
        <p:nvPicPr>
          <p:cNvPr id="4" name="Content Placeholder 3">
            <a:extLst>
              <a:ext uri="{FF2B5EF4-FFF2-40B4-BE49-F238E27FC236}">
                <a16:creationId xmlns:a16="http://schemas.microsoft.com/office/drawing/2014/main" id="{DE7CE20A-7468-4097-8C0A-8DA9D7893591}"/>
              </a:ext>
            </a:extLst>
          </p:cNvPr>
          <p:cNvPicPr>
            <a:picLocks noGrp="1" noChangeAspect="1"/>
          </p:cNvPicPr>
          <p:nvPr>
            <p:ph idx="1"/>
          </p:nvPr>
        </p:nvPicPr>
        <p:blipFill>
          <a:blip r:embed="rId2"/>
          <a:stretch>
            <a:fillRect/>
          </a:stretch>
        </p:blipFill>
        <p:spPr>
          <a:xfrm>
            <a:off x="0" y="0"/>
            <a:ext cx="12192000" cy="6822004"/>
          </a:xfrm>
          <a:prstGeom prst="rect">
            <a:avLst/>
          </a:prstGeom>
        </p:spPr>
      </p:pic>
    </p:spTree>
    <p:extLst>
      <p:ext uri="{BB962C8B-B14F-4D97-AF65-F5344CB8AC3E}">
        <p14:creationId xmlns:p14="http://schemas.microsoft.com/office/powerpoint/2010/main" val="22652478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92CCD-D56A-411B-A8E9-88E2EF268FF0}"/>
              </a:ext>
            </a:extLst>
          </p:cNvPr>
          <p:cNvSpPr>
            <a:spLocks noGrp="1"/>
          </p:cNvSpPr>
          <p:nvPr>
            <p:ph type="title"/>
          </p:nvPr>
        </p:nvSpPr>
        <p:spPr/>
        <p:txBody>
          <a:bodyPr/>
          <a:lstStyle/>
          <a:p>
            <a:r>
              <a:rPr lang="en-US" dirty="0"/>
              <a:t>Motor Speed Calculation</a:t>
            </a:r>
          </a:p>
        </p:txBody>
      </p:sp>
      <p:sp>
        <p:nvSpPr>
          <p:cNvPr id="3" name="Content Placeholder 2">
            <a:extLst>
              <a:ext uri="{FF2B5EF4-FFF2-40B4-BE49-F238E27FC236}">
                <a16:creationId xmlns:a16="http://schemas.microsoft.com/office/drawing/2014/main" id="{0C1162EE-AF67-48A6-829C-A8895871CD40}"/>
              </a:ext>
            </a:extLst>
          </p:cNvPr>
          <p:cNvSpPr>
            <a:spLocks noGrp="1"/>
          </p:cNvSpPr>
          <p:nvPr>
            <p:ph idx="1"/>
          </p:nvPr>
        </p:nvSpPr>
        <p:spPr/>
        <p:txBody>
          <a:bodyPr>
            <a:normAutofit/>
          </a:bodyPr>
          <a:lstStyle/>
          <a:p>
            <a:r>
              <a:rPr lang="en-US" dirty="0" err="1"/>
              <a:t>Velmex</a:t>
            </a:r>
            <a:r>
              <a:rPr lang="en-US" dirty="0"/>
              <a:t> X-Slide E02 screw pitch = 0.200” = 5.08 mm per revolution</a:t>
            </a:r>
          </a:p>
          <a:p>
            <a:r>
              <a:rPr lang="en-US" dirty="0"/>
              <a:t>TB6600 </a:t>
            </a:r>
            <a:r>
              <a:rPr lang="en-US" dirty="0" err="1"/>
              <a:t>Microstep</a:t>
            </a:r>
            <a:r>
              <a:rPr lang="en-US" dirty="0"/>
              <a:t> Driver: </a:t>
            </a:r>
          </a:p>
          <a:p>
            <a:pPr lvl="1"/>
            <a:r>
              <a:rPr lang="en-US" dirty="0"/>
              <a:t>DIP switches {1-2-3} set to {OFF-OFF-ON} for 3200 steps per revolution </a:t>
            </a:r>
          </a:p>
          <a:p>
            <a:pPr lvl="1"/>
            <a:r>
              <a:rPr lang="en-US" dirty="0"/>
              <a:t>DIP switches {4-5-6} set to {OFF-OFF-ON} for 2.8A of supply current</a:t>
            </a:r>
          </a:p>
          <a:p>
            <a:r>
              <a:rPr lang="en-US" dirty="0"/>
              <a:t>5080 um / 3200 steps = 1.6 um / step</a:t>
            </a:r>
          </a:p>
          <a:p>
            <a:endParaRPr lang="en-US" dirty="0"/>
          </a:p>
          <a:p>
            <a:endParaRPr lang="en-US" dirty="0"/>
          </a:p>
          <a:p>
            <a:r>
              <a:rPr lang="en-US" dirty="0"/>
              <a:t>Pulse delay </a:t>
            </a:r>
            <a:r>
              <a:rPr lang="en-US" dirty="0" err="1"/>
              <a:t>rpm_t</a:t>
            </a:r>
            <a:r>
              <a:rPr lang="en-US" dirty="0"/>
              <a:t> = 60,000,000 us / 2 pauses / _pulse / _rpm</a:t>
            </a:r>
          </a:p>
          <a:p>
            <a:r>
              <a:rPr lang="en-US" dirty="0"/>
              <a:t>For pulses = 3200 and RPM = 1, </a:t>
            </a:r>
            <a:r>
              <a:rPr lang="en-US" dirty="0" err="1"/>
              <a:t>rpm_t</a:t>
            </a:r>
            <a:r>
              <a:rPr lang="en-US" dirty="0"/>
              <a:t> = 4,687.5 us/pause</a:t>
            </a:r>
          </a:p>
        </p:txBody>
      </p:sp>
    </p:spTree>
    <p:extLst>
      <p:ext uri="{BB962C8B-B14F-4D97-AF65-F5344CB8AC3E}">
        <p14:creationId xmlns:p14="http://schemas.microsoft.com/office/powerpoint/2010/main" val="39962724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7F239-1F55-4523-B1E6-2AC951060497}"/>
              </a:ext>
            </a:extLst>
          </p:cNvPr>
          <p:cNvSpPr>
            <a:spLocks noGrp="1"/>
          </p:cNvSpPr>
          <p:nvPr>
            <p:ph type="title"/>
          </p:nvPr>
        </p:nvSpPr>
        <p:spPr>
          <a:xfrm>
            <a:off x="838200" y="18255"/>
            <a:ext cx="10515600" cy="1325563"/>
          </a:xfrm>
        </p:spPr>
        <p:txBody>
          <a:bodyPr/>
          <a:lstStyle/>
          <a:p>
            <a:r>
              <a:rPr lang="en-US" dirty="0"/>
              <a:t>TB6600 </a:t>
            </a:r>
            <a:r>
              <a:rPr lang="en-US" dirty="0" err="1"/>
              <a:t>Microstep</a:t>
            </a:r>
            <a:r>
              <a:rPr lang="en-US" dirty="0"/>
              <a:t> Driver</a:t>
            </a:r>
          </a:p>
        </p:txBody>
      </p:sp>
      <p:sp>
        <p:nvSpPr>
          <p:cNvPr id="3" name="Content Placeholder 2">
            <a:extLst>
              <a:ext uri="{FF2B5EF4-FFF2-40B4-BE49-F238E27FC236}">
                <a16:creationId xmlns:a16="http://schemas.microsoft.com/office/drawing/2014/main" id="{AE7D522C-5240-4A62-A5BC-91D07F7CDFA2}"/>
              </a:ext>
            </a:extLst>
          </p:cNvPr>
          <p:cNvSpPr>
            <a:spLocks noGrp="1"/>
          </p:cNvSpPr>
          <p:nvPr>
            <p:ph idx="1"/>
          </p:nvPr>
        </p:nvSpPr>
        <p:spPr>
          <a:xfrm>
            <a:off x="838200" y="1343818"/>
            <a:ext cx="6861464" cy="4833145"/>
          </a:xfrm>
        </p:spPr>
        <p:txBody>
          <a:bodyPr>
            <a:normAutofit fontScale="92500" lnSpcReduction="20000"/>
          </a:bodyPr>
          <a:lstStyle/>
          <a:p>
            <a:r>
              <a:rPr lang="en-US" dirty="0"/>
              <a:t>Controls a unipolar stepper motor by use of 24V external power supply and microcontroller triggering</a:t>
            </a:r>
          </a:p>
          <a:p>
            <a:r>
              <a:rPr lang="en-US" dirty="0"/>
              <a:t>Pin connections:</a:t>
            </a:r>
          </a:p>
          <a:p>
            <a:pPr lvl="1"/>
            <a:r>
              <a:rPr lang="en-US" dirty="0" err="1"/>
              <a:t>Ena</a:t>
            </a:r>
            <a:r>
              <a:rPr lang="en-US" dirty="0"/>
              <a:t> + : Digital Pin 12</a:t>
            </a:r>
          </a:p>
          <a:p>
            <a:pPr lvl="1"/>
            <a:r>
              <a:rPr lang="en-US" dirty="0"/>
              <a:t>Dir + : Digital Pin 11</a:t>
            </a:r>
          </a:p>
          <a:p>
            <a:pPr lvl="1"/>
            <a:r>
              <a:rPr lang="en-US" dirty="0" err="1"/>
              <a:t>Pul</a:t>
            </a:r>
            <a:r>
              <a:rPr lang="en-US" dirty="0"/>
              <a:t> + : Digital Pin 10</a:t>
            </a:r>
          </a:p>
          <a:p>
            <a:pPr lvl="1"/>
            <a:r>
              <a:rPr lang="en-US" dirty="0" err="1"/>
              <a:t>Ena</a:t>
            </a:r>
            <a:r>
              <a:rPr lang="en-US" dirty="0"/>
              <a:t> -, Dir -, </a:t>
            </a:r>
            <a:r>
              <a:rPr lang="en-US" dirty="0" err="1"/>
              <a:t>Pul</a:t>
            </a:r>
            <a:r>
              <a:rPr lang="en-US" dirty="0"/>
              <a:t> - : Digital Ground</a:t>
            </a:r>
          </a:p>
          <a:p>
            <a:pPr lvl="1"/>
            <a:r>
              <a:rPr lang="en-US" dirty="0"/>
              <a:t>A+/-, B+/- : Motor wires</a:t>
            </a:r>
          </a:p>
          <a:p>
            <a:pPr lvl="1"/>
            <a:r>
              <a:rPr lang="en-US" dirty="0"/>
              <a:t>GND : Power Supply Ground</a:t>
            </a:r>
          </a:p>
          <a:p>
            <a:pPr lvl="1"/>
            <a:r>
              <a:rPr lang="en-US" dirty="0"/>
              <a:t>V</a:t>
            </a:r>
            <a:r>
              <a:rPr lang="en-US" baseline="-25000" dirty="0"/>
              <a:t>CC</a:t>
            </a:r>
            <a:r>
              <a:rPr lang="en-US" dirty="0"/>
              <a:t> : +24 V</a:t>
            </a:r>
            <a:r>
              <a:rPr lang="en-US" baseline="-25000" dirty="0"/>
              <a:t>DC</a:t>
            </a:r>
            <a:r>
              <a:rPr lang="en-US" dirty="0"/>
              <a:t> </a:t>
            </a:r>
          </a:p>
          <a:p>
            <a:r>
              <a:rPr lang="en-US" dirty="0"/>
              <a:t>6 DIP switches allow selection of various steps/revolution and sets supply current (details on next slide)</a:t>
            </a:r>
          </a:p>
          <a:p>
            <a:pPr lvl="1"/>
            <a:endParaRPr lang="en-US" baseline="-25000" dirty="0"/>
          </a:p>
        </p:txBody>
      </p:sp>
      <p:pic>
        <p:nvPicPr>
          <p:cNvPr id="4" name="Picture 3">
            <a:extLst>
              <a:ext uri="{FF2B5EF4-FFF2-40B4-BE49-F238E27FC236}">
                <a16:creationId xmlns:a16="http://schemas.microsoft.com/office/drawing/2014/main" id="{559390E6-9A1D-4627-A526-6DEB596A2947}"/>
              </a:ext>
            </a:extLst>
          </p:cNvPr>
          <p:cNvPicPr>
            <a:picLocks noChangeAspect="1"/>
          </p:cNvPicPr>
          <p:nvPr/>
        </p:nvPicPr>
        <p:blipFill>
          <a:blip r:embed="rId2"/>
          <a:stretch>
            <a:fillRect/>
          </a:stretch>
        </p:blipFill>
        <p:spPr>
          <a:xfrm>
            <a:off x="8557260" y="18255"/>
            <a:ext cx="2946974" cy="3867903"/>
          </a:xfrm>
          <a:prstGeom prst="rect">
            <a:avLst/>
          </a:prstGeom>
        </p:spPr>
      </p:pic>
      <p:pic>
        <p:nvPicPr>
          <p:cNvPr id="5" name="Picture 4">
            <a:extLst>
              <a:ext uri="{FF2B5EF4-FFF2-40B4-BE49-F238E27FC236}">
                <a16:creationId xmlns:a16="http://schemas.microsoft.com/office/drawing/2014/main" id="{546375FD-BD69-4562-A56D-F75A5F75CDC6}"/>
              </a:ext>
            </a:extLst>
          </p:cNvPr>
          <p:cNvPicPr>
            <a:picLocks noChangeAspect="1"/>
          </p:cNvPicPr>
          <p:nvPr/>
        </p:nvPicPr>
        <p:blipFill>
          <a:blip r:embed="rId3"/>
          <a:stretch>
            <a:fillRect/>
          </a:stretch>
        </p:blipFill>
        <p:spPr>
          <a:xfrm>
            <a:off x="7965361" y="3826860"/>
            <a:ext cx="3824099" cy="2484496"/>
          </a:xfrm>
          <a:prstGeom prst="rect">
            <a:avLst/>
          </a:prstGeom>
        </p:spPr>
      </p:pic>
    </p:spTree>
    <p:extLst>
      <p:ext uri="{BB962C8B-B14F-4D97-AF65-F5344CB8AC3E}">
        <p14:creationId xmlns:p14="http://schemas.microsoft.com/office/powerpoint/2010/main" val="39264197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1C4FBE-6310-492C-8BA9-5CC3E86C6A63}"/>
              </a:ext>
            </a:extLst>
          </p:cNvPr>
          <p:cNvPicPr>
            <a:picLocks noChangeAspect="1"/>
          </p:cNvPicPr>
          <p:nvPr/>
        </p:nvPicPr>
        <p:blipFill>
          <a:blip r:embed="rId2"/>
          <a:stretch>
            <a:fillRect/>
          </a:stretch>
        </p:blipFill>
        <p:spPr>
          <a:xfrm>
            <a:off x="147782" y="265780"/>
            <a:ext cx="7144747" cy="6592220"/>
          </a:xfrm>
          <a:prstGeom prst="rect">
            <a:avLst/>
          </a:prstGeom>
        </p:spPr>
      </p:pic>
      <p:pic>
        <p:nvPicPr>
          <p:cNvPr id="5" name="Picture 4">
            <a:extLst>
              <a:ext uri="{FF2B5EF4-FFF2-40B4-BE49-F238E27FC236}">
                <a16:creationId xmlns:a16="http://schemas.microsoft.com/office/drawing/2014/main" id="{7A045CC4-5FAE-4FC7-BD84-877C26ED3B27}"/>
              </a:ext>
            </a:extLst>
          </p:cNvPr>
          <p:cNvPicPr>
            <a:picLocks noChangeAspect="1"/>
          </p:cNvPicPr>
          <p:nvPr/>
        </p:nvPicPr>
        <p:blipFill>
          <a:blip r:embed="rId3"/>
          <a:stretch>
            <a:fillRect/>
          </a:stretch>
        </p:blipFill>
        <p:spPr>
          <a:xfrm>
            <a:off x="7487228" y="3081987"/>
            <a:ext cx="4486901" cy="2076740"/>
          </a:xfrm>
          <a:prstGeom prst="rect">
            <a:avLst/>
          </a:prstGeom>
        </p:spPr>
      </p:pic>
      <p:sp>
        <p:nvSpPr>
          <p:cNvPr id="6" name="Rectangle 5">
            <a:extLst>
              <a:ext uri="{FF2B5EF4-FFF2-40B4-BE49-F238E27FC236}">
                <a16:creationId xmlns:a16="http://schemas.microsoft.com/office/drawing/2014/main" id="{56854CFA-987D-41C8-B354-67F3E114CB76}"/>
              </a:ext>
            </a:extLst>
          </p:cNvPr>
          <p:cNvSpPr/>
          <p:nvPr/>
        </p:nvSpPr>
        <p:spPr>
          <a:xfrm>
            <a:off x="2752235" y="6114472"/>
            <a:ext cx="2152073" cy="230909"/>
          </a:xfrm>
          <a:prstGeom prst="rect">
            <a:avLst/>
          </a:prstGeom>
          <a:solidFill>
            <a:srgbClr val="E8FF09">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0366232-9ED9-49BA-AAA9-20F2E223507A}"/>
              </a:ext>
            </a:extLst>
          </p:cNvPr>
          <p:cNvSpPr txBox="1"/>
          <p:nvPr/>
        </p:nvSpPr>
        <p:spPr>
          <a:xfrm>
            <a:off x="5172363" y="6045261"/>
            <a:ext cx="3094181" cy="369332"/>
          </a:xfrm>
          <a:prstGeom prst="rect">
            <a:avLst/>
          </a:prstGeom>
          <a:noFill/>
        </p:spPr>
        <p:txBody>
          <a:bodyPr wrap="square" rtlCol="0">
            <a:spAutoFit/>
          </a:bodyPr>
          <a:lstStyle/>
          <a:p>
            <a:r>
              <a:rPr lang="en-US" dirty="0" err="1"/>
              <a:t>Nema</a:t>
            </a:r>
            <a:r>
              <a:rPr lang="en-US" dirty="0"/>
              <a:t> 23 motor current = 2.8A</a:t>
            </a:r>
          </a:p>
        </p:txBody>
      </p:sp>
      <p:sp>
        <p:nvSpPr>
          <p:cNvPr id="10" name="Rectangle 9">
            <a:extLst>
              <a:ext uri="{FF2B5EF4-FFF2-40B4-BE49-F238E27FC236}">
                <a16:creationId xmlns:a16="http://schemas.microsoft.com/office/drawing/2014/main" id="{0DA3B2A3-BECB-4114-A2A7-7A9C560D8840}"/>
              </a:ext>
            </a:extLst>
          </p:cNvPr>
          <p:cNvSpPr/>
          <p:nvPr/>
        </p:nvSpPr>
        <p:spPr>
          <a:xfrm>
            <a:off x="1684176" y="4004902"/>
            <a:ext cx="4288193" cy="230909"/>
          </a:xfrm>
          <a:prstGeom prst="rect">
            <a:avLst/>
          </a:prstGeom>
          <a:solidFill>
            <a:srgbClr val="E8FF09">
              <a:alpha val="3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5D5857D-5BA8-419E-B4B4-EC992E2EB7DD}"/>
              </a:ext>
            </a:extLst>
          </p:cNvPr>
          <p:cNvSpPr txBox="1"/>
          <p:nvPr/>
        </p:nvSpPr>
        <p:spPr>
          <a:xfrm>
            <a:off x="8593493" y="2897321"/>
            <a:ext cx="2752532" cy="369332"/>
          </a:xfrm>
          <a:prstGeom prst="rect">
            <a:avLst/>
          </a:prstGeom>
          <a:noFill/>
        </p:spPr>
        <p:txBody>
          <a:bodyPr wrap="square" rtlCol="0">
            <a:spAutoFit/>
          </a:bodyPr>
          <a:lstStyle/>
          <a:p>
            <a:r>
              <a:rPr lang="en-US" dirty="0"/>
              <a:t>OFF|OFF|ON|OFF|OFF|ON</a:t>
            </a:r>
          </a:p>
        </p:txBody>
      </p:sp>
      <p:sp>
        <p:nvSpPr>
          <p:cNvPr id="11" name="TextBox 10">
            <a:extLst>
              <a:ext uri="{FF2B5EF4-FFF2-40B4-BE49-F238E27FC236}">
                <a16:creationId xmlns:a16="http://schemas.microsoft.com/office/drawing/2014/main" id="{8327A125-375A-41E0-91DC-445D18E4B327}"/>
              </a:ext>
            </a:extLst>
          </p:cNvPr>
          <p:cNvSpPr txBox="1"/>
          <p:nvPr/>
        </p:nvSpPr>
        <p:spPr>
          <a:xfrm>
            <a:off x="4734696" y="4512266"/>
            <a:ext cx="2752532" cy="369332"/>
          </a:xfrm>
          <a:prstGeom prst="rect">
            <a:avLst/>
          </a:prstGeom>
          <a:noFill/>
        </p:spPr>
        <p:txBody>
          <a:bodyPr wrap="square" rtlCol="0">
            <a:spAutoFit/>
          </a:bodyPr>
          <a:lstStyle/>
          <a:p>
            <a:r>
              <a:rPr lang="en-US" dirty="0"/>
              <a:t>3200 steps per revolution</a:t>
            </a:r>
          </a:p>
        </p:txBody>
      </p:sp>
    </p:spTree>
    <p:extLst>
      <p:ext uri="{BB962C8B-B14F-4D97-AF65-F5344CB8AC3E}">
        <p14:creationId xmlns:p14="http://schemas.microsoft.com/office/powerpoint/2010/main" val="9266476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28646</TotalTime>
  <Words>1866</Words>
  <Application>Microsoft Office PowerPoint</Application>
  <PresentationFormat>Widescreen</PresentationFormat>
  <Paragraphs>411</Paragraphs>
  <Slides>35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Calibri Light</vt:lpstr>
      <vt:lpstr>Office Theme</vt:lpstr>
      <vt:lpstr>PowerPoint Presentation</vt:lpstr>
      <vt:lpstr>PowerPoint Presentation</vt:lpstr>
      <vt:lpstr>PowerPoint Presentation</vt:lpstr>
      <vt:lpstr>PowerPoint Presentation</vt:lpstr>
      <vt:lpstr>Arduino Uno R3 Board Dimensions</vt:lpstr>
      <vt:lpstr>Arduino Uno R3 Electrical Schematic</vt:lpstr>
      <vt:lpstr>Motor Speed Calculation</vt:lpstr>
      <vt:lpstr>TB6600 Microstep Driver</vt:lpstr>
      <vt:lpstr>PowerPoint Presentation</vt:lpstr>
      <vt:lpstr>PowerPoint Presentation</vt:lpstr>
      <vt:lpstr>AccelStepper.h Library</vt:lpstr>
      <vt:lpstr>PowerPoint Presentation</vt:lpstr>
      <vt:lpstr>SSD1306 OLED Display – I2C</vt:lpstr>
      <vt:lpstr>SSD1306 OLED Display Dimensions</vt:lpstr>
      <vt:lpstr>DS3502 Digital Potentiometer – I2C</vt:lpstr>
      <vt:lpstr>Uptake Motor and Spoolage</vt:lpstr>
      <vt:lpstr>Checkline TS2L-500 Tensiometer</vt:lpstr>
      <vt:lpstr>Checkline SC-PM Display Unit </vt:lpstr>
      <vt:lpstr>Tensiometer Interface</vt:lpstr>
      <vt:lpstr>Keyence In-Line Diameter Measurement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MATERIALS</vt:lpstr>
      <vt:lpstr>Low-Density Polyethylene (LDPE)</vt:lpstr>
      <vt:lpstr>High-Density Polyethylene (HDPE)</vt:lpstr>
      <vt:lpstr>Polypropylene (PP)</vt:lpstr>
      <vt:lpstr>Polylactic Acid (PLA)</vt:lpstr>
      <vt:lpstr>Polyethylene Terephthalate Glycol (PETG)</vt:lpstr>
      <vt:lpstr>Styrene-Ethylene-Butylene-Styrene (SEBS)</vt:lpstr>
      <vt:lpstr>ATS Furnace Temperature Controller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Josh Cunningham</dc:creator>
  <cp:lastModifiedBy>luka Morita</cp:lastModifiedBy>
  <cp:revision>147</cp:revision>
  <dcterms:created xsi:type="dcterms:W3CDTF">2024-02-29T20:39:55Z</dcterms:created>
  <dcterms:modified xsi:type="dcterms:W3CDTF">2024-12-04T00:57:14Z</dcterms:modified>
</cp:coreProperties>
</file>